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62" r:id="rId1"/>
  </p:sldMasterIdLst>
  <p:notesMasterIdLst>
    <p:notesMasterId r:id="rId21"/>
  </p:notesMasterIdLst>
  <p:sldIdLst>
    <p:sldId id="274" r:id="rId2"/>
    <p:sldId id="256" r:id="rId3"/>
    <p:sldId id="258" r:id="rId4"/>
    <p:sldId id="257" r:id="rId5"/>
    <p:sldId id="259" r:id="rId6"/>
    <p:sldId id="260" r:id="rId7"/>
    <p:sldId id="261" r:id="rId8"/>
    <p:sldId id="262" r:id="rId9"/>
    <p:sldId id="263" r:id="rId10"/>
    <p:sldId id="267" r:id="rId11"/>
    <p:sldId id="268" r:id="rId12"/>
    <p:sldId id="266" r:id="rId13"/>
    <p:sldId id="269" r:id="rId14"/>
    <p:sldId id="270" r:id="rId15"/>
    <p:sldId id="271" r:id="rId16"/>
    <p:sldId id="272" r:id="rId17"/>
    <p:sldId id="273" r:id="rId18"/>
    <p:sldId id="275"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86" d="100"/>
          <a:sy n="86" d="100"/>
        </p:scale>
        <p:origin x="562"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IQ"/>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5B98779-B4AF-4CD7-B32E-4424F6442BCF}" type="datetimeFigureOut">
              <a:rPr lang="ar-IQ" smtClean="0"/>
              <a:t>23/03/1446</a:t>
            </a:fld>
            <a:endParaRPr lang="ar-IQ"/>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IQ"/>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IQ"/>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4B7B7C0-2F25-43EA-84C6-837D418365AA}" type="slidenum">
              <a:rPr lang="ar-IQ" smtClean="0"/>
              <a:t>‹#›</a:t>
            </a:fld>
            <a:endParaRPr lang="ar-IQ"/>
          </a:p>
        </p:txBody>
      </p:sp>
    </p:spTree>
    <p:extLst>
      <p:ext uri="{BB962C8B-B14F-4D97-AF65-F5344CB8AC3E}">
        <p14:creationId xmlns:p14="http://schemas.microsoft.com/office/powerpoint/2010/main" val="198993253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685800" y="1143000"/>
            <a:ext cx="5486400" cy="3086100"/>
          </a:xfrm>
        </p:spPr>
      </p:sp>
      <p:sp>
        <p:nvSpPr>
          <p:cNvPr id="3" name="عنصر نائب للملاحظات 2"/>
          <p:cNvSpPr>
            <a:spLocks noGrp="1"/>
          </p:cNvSpPr>
          <p:nvPr>
            <p:ph type="body" idx="1"/>
          </p:nvPr>
        </p:nvSpPr>
        <p:spPr/>
        <p:txBody>
          <a:bodyPr/>
          <a:lstStyle/>
          <a:p>
            <a:endParaRPr lang="ar-IQ" dirty="0"/>
          </a:p>
        </p:txBody>
      </p:sp>
      <p:sp>
        <p:nvSpPr>
          <p:cNvPr id="4" name="عنصر نائب لرقم الشريحة 3"/>
          <p:cNvSpPr>
            <a:spLocks noGrp="1"/>
          </p:cNvSpPr>
          <p:nvPr>
            <p:ph type="sldNum" sz="quarter" idx="5"/>
          </p:nvPr>
        </p:nvSpPr>
        <p:spPr/>
        <p:txBody>
          <a:bodyPr/>
          <a:lstStyle/>
          <a:p>
            <a:fld id="{14B7B7C0-2F25-43EA-84C6-837D418365AA}" type="slidenum">
              <a:rPr lang="ar-IQ" smtClean="0"/>
              <a:t>2</a:t>
            </a:fld>
            <a:endParaRPr lang="ar-IQ"/>
          </a:p>
        </p:txBody>
      </p:sp>
    </p:spTree>
    <p:extLst>
      <p:ext uri="{BB962C8B-B14F-4D97-AF65-F5344CB8AC3E}">
        <p14:creationId xmlns:p14="http://schemas.microsoft.com/office/powerpoint/2010/main" val="3113115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A334-BBF5-44A7-A920-D272184269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DB738A-B365-4E2E-B075-15B50F499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042325-9645-4043-B3F7-41FF3DB703EB}"/>
              </a:ext>
            </a:extLst>
          </p:cNvPr>
          <p:cNvSpPr>
            <a:spLocks noGrp="1"/>
          </p:cNvSpPr>
          <p:nvPr>
            <p:ph type="dt" sz="half" idx="10"/>
          </p:nvPr>
        </p:nvSpPr>
        <p:spPr/>
        <p:txBody>
          <a:bodyPr/>
          <a:lstStyle/>
          <a:p>
            <a:fld id="{EBF8367F-7516-4730-9718-74BBA24FC854}" type="datetimeFigureOut">
              <a:rPr lang="ar-IQ" smtClean="0"/>
              <a:t>23/03/1446</a:t>
            </a:fld>
            <a:endParaRPr lang="ar-IQ"/>
          </a:p>
        </p:txBody>
      </p:sp>
      <p:sp>
        <p:nvSpPr>
          <p:cNvPr id="5" name="Footer Placeholder 4">
            <a:extLst>
              <a:ext uri="{FF2B5EF4-FFF2-40B4-BE49-F238E27FC236}">
                <a16:creationId xmlns:a16="http://schemas.microsoft.com/office/drawing/2014/main" id="{B9B4B45E-AE1E-4FF0-8DD6-E167A0474005}"/>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B41FE467-4057-4430-97D2-4F7B4174EA03}"/>
              </a:ext>
            </a:extLst>
          </p:cNvPr>
          <p:cNvSpPr>
            <a:spLocks noGrp="1"/>
          </p:cNvSpPr>
          <p:nvPr>
            <p:ph type="sldNum" sz="quarter" idx="12"/>
          </p:nvPr>
        </p:nvSpPr>
        <p:spPr/>
        <p:txBody>
          <a:bodyPr/>
          <a:lstStyle/>
          <a:p>
            <a:fld id="{9BF88A2E-EB95-4679-8E5F-4D3597D4E317}" type="slidenum">
              <a:rPr lang="ar-IQ" smtClean="0"/>
              <a:t>‹#›</a:t>
            </a:fld>
            <a:endParaRPr lang="ar-IQ"/>
          </a:p>
        </p:txBody>
      </p:sp>
    </p:spTree>
    <p:extLst>
      <p:ext uri="{BB962C8B-B14F-4D97-AF65-F5344CB8AC3E}">
        <p14:creationId xmlns:p14="http://schemas.microsoft.com/office/powerpoint/2010/main" val="3163941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47DD-8E9A-4EC3-A617-29ADE87002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63328C-32D8-4334-B89F-C3AF015698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4E9B9-2821-4AED-8773-B360CF03CDF3}"/>
              </a:ext>
            </a:extLst>
          </p:cNvPr>
          <p:cNvSpPr>
            <a:spLocks noGrp="1"/>
          </p:cNvSpPr>
          <p:nvPr>
            <p:ph type="dt" sz="half" idx="10"/>
          </p:nvPr>
        </p:nvSpPr>
        <p:spPr/>
        <p:txBody>
          <a:bodyPr/>
          <a:lstStyle/>
          <a:p>
            <a:fld id="{EBF8367F-7516-4730-9718-74BBA24FC854}" type="datetimeFigureOut">
              <a:rPr lang="ar-IQ" smtClean="0"/>
              <a:t>23/03/1446</a:t>
            </a:fld>
            <a:endParaRPr lang="ar-IQ"/>
          </a:p>
        </p:txBody>
      </p:sp>
      <p:sp>
        <p:nvSpPr>
          <p:cNvPr id="5" name="Footer Placeholder 4">
            <a:extLst>
              <a:ext uri="{FF2B5EF4-FFF2-40B4-BE49-F238E27FC236}">
                <a16:creationId xmlns:a16="http://schemas.microsoft.com/office/drawing/2014/main" id="{92F8CD99-6665-4DC4-9DE3-E9FFDEF69B33}"/>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2C8E7A4F-04D3-494C-94C4-BB517DB6B1B5}"/>
              </a:ext>
            </a:extLst>
          </p:cNvPr>
          <p:cNvSpPr>
            <a:spLocks noGrp="1"/>
          </p:cNvSpPr>
          <p:nvPr>
            <p:ph type="sldNum" sz="quarter" idx="12"/>
          </p:nvPr>
        </p:nvSpPr>
        <p:spPr/>
        <p:txBody>
          <a:bodyPr/>
          <a:lstStyle/>
          <a:p>
            <a:fld id="{9BF88A2E-EB95-4679-8E5F-4D3597D4E317}" type="slidenum">
              <a:rPr lang="ar-IQ" smtClean="0"/>
              <a:t>‹#›</a:t>
            </a:fld>
            <a:endParaRPr lang="ar-IQ"/>
          </a:p>
        </p:txBody>
      </p:sp>
    </p:spTree>
    <p:extLst>
      <p:ext uri="{BB962C8B-B14F-4D97-AF65-F5344CB8AC3E}">
        <p14:creationId xmlns:p14="http://schemas.microsoft.com/office/powerpoint/2010/main" val="3939547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2042FA-F488-4C2C-87DC-5FF179BB42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320880-5343-4EB6-BBE5-84BD7BF1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F59DB-0EE5-4FAE-9CE6-E8BE0AFE4F18}"/>
              </a:ext>
            </a:extLst>
          </p:cNvPr>
          <p:cNvSpPr>
            <a:spLocks noGrp="1"/>
          </p:cNvSpPr>
          <p:nvPr>
            <p:ph type="dt" sz="half" idx="10"/>
          </p:nvPr>
        </p:nvSpPr>
        <p:spPr/>
        <p:txBody>
          <a:bodyPr/>
          <a:lstStyle/>
          <a:p>
            <a:fld id="{EBF8367F-7516-4730-9718-74BBA24FC854}" type="datetimeFigureOut">
              <a:rPr lang="ar-IQ" smtClean="0"/>
              <a:t>23/03/1446</a:t>
            </a:fld>
            <a:endParaRPr lang="ar-IQ"/>
          </a:p>
        </p:txBody>
      </p:sp>
      <p:sp>
        <p:nvSpPr>
          <p:cNvPr id="5" name="Footer Placeholder 4">
            <a:extLst>
              <a:ext uri="{FF2B5EF4-FFF2-40B4-BE49-F238E27FC236}">
                <a16:creationId xmlns:a16="http://schemas.microsoft.com/office/drawing/2014/main" id="{260CFE9D-1EE5-4763-8B83-AFA57413BC50}"/>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3CC57005-AFFE-4934-9D7A-BE689614B15A}"/>
              </a:ext>
            </a:extLst>
          </p:cNvPr>
          <p:cNvSpPr>
            <a:spLocks noGrp="1"/>
          </p:cNvSpPr>
          <p:nvPr>
            <p:ph type="sldNum" sz="quarter" idx="12"/>
          </p:nvPr>
        </p:nvSpPr>
        <p:spPr/>
        <p:txBody>
          <a:bodyPr/>
          <a:lstStyle/>
          <a:p>
            <a:fld id="{9BF88A2E-EB95-4679-8E5F-4D3597D4E317}" type="slidenum">
              <a:rPr lang="ar-IQ" smtClean="0"/>
              <a:t>‹#›</a:t>
            </a:fld>
            <a:endParaRPr lang="ar-IQ"/>
          </a:p>
        </p:txBody>
      </p:sp>
    </p:spTree>
    <p:extLst>
      <p:ext uri="{BB962C8B-B14F-4D97-AF65-F5344CB8AC3E}">
        <p14:creationId xmlns:p14="http://schemas.microsoft.com/office/powerpoint/2010/main" val="3588453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87B4E-BED1-46FB-A712-EF354CF798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05F250-BF52-4B21-9EBA-DEA291397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C1CA0-71BE-484F-A9E7-14D30610C678}"/>
              </a:ext>
            </a:extLst>
          </p:cNvPr>
          <p:cNvSpPr>
            <a:spLocks noGrp="1"/>
          </p:cNvSpPr>
          <p:nvPr>
            <p:ph type="dt" sz="half" idx="10"/>
          </p:nvPr>
        </p:nvSpPr>
        <p:spPr/>
        <p:txBody>
          <a:bodyPr/>
          <a:lstStyle/>
          <a:p>
            <a:fld id="{EBF8367F-7516-4730-9718-74BBA24FC854}" type="datetimeFigureOut">
              <a:rPr lang="ar-IQ" smtClean="0"/>
              <a:t>23/03/1446</a:t>
            </a:fld>
            <a:endParaRPr lang="ar-IQ"/>
          </a:p>
        </p:txBody>
      </p:sp>
      <p:sp>
        <p:nvSpPr>
          <p:cNvPr id="5" name="Footer Placeholder 4">
            <a:extLst>
              <a:ext uri="{FF2B5EF4-FFF2-40B4-BE49-F238E27FC236}">
                <a16:creationId xmlns:a16="http://schemas.microsoft.com/office/drawing/2014/main" id="{FC9492CE-4D04-416F-B68F-37BC58EF3793}"/>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3207B43B-53C9-4D52-9C66-BF8F14C811B8}"/>
              </a:ext>
            </a:extLst>
          </p:cNvPr>
          <p:cNvSpPr>
            <a:spLocks noGrp="1"/>
          </p:cNvSpPr>
          <p:nvPr>
            <p:ph type="sldNum" sz="quarter" idx="12"/>
          </p:nvPr>
        </p:nvSpPr>
        <p:spPr/>
        <p:txBody>
          <a:bodyPr/>
          <a:lstStyle/>
          <a:p>
            <a:fld id="{9BF88A2E-EB95-4679-8E5F-4D3597D4E317}" type="slidenum">
              <a:rPr lang="ar-IQ" smtClean="0"/>
              <a:t>‹#›</a:t>
            </a:fld>
            <a:endParaRPr lang="ar-IQ"/>
          </a:p>
        </p:txBody>
      </p:sp>
    </p:spTree>
    <p:extLst>
      <p:ext uri="{BB962C8B-B14F-4D97-AF65-F5344CB8AC3E}">
        <p14:creationId xmlns:p14="http://schemas.microsoft.com/office/powerpoint/2010/main" val="855997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8C6BD-6BAE-4FAB-8110-850C2DD125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53433B-1390-48A7-A6B2-B177B1965F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DFD262-6FE6-4B67-A4B2-000E0E4D1473}"/>
              </a:ext>
            </a:extLst>
          </p:cNvPr>
          <p:cNvSpPr>
            <a:spLocks noGrp="1"/>
          </p:cNvSpPr>
          <p:nvPr>
            <p:ph type="dt" sz="half" idx="10"/>
          </p:nvPr>
        </p:nvSpPr>
        <p:spPr/>
        <p:txBody>
          <a:bodyPr/>
          <a:lstStyle/>
          <a:p>
            <a:fld id="{EBF8367F-7516-4730-9718-74BBA24FC854}" type="datetimeFigureOut">
              <a:rPr lang="ar-IQ" smtClean="0"/>
              <a:t>23/03/1446</a:t>
            </a:fld>
            <a:endParaRPr lang="ar-IQ"/>
          </a:p>
        </p:txBody>
      </p:sp>
      <p:sp>
        <p:nvSpPr>
          <p:cNvPr id="5" name="Footer Placeholder 4">
            <a:extLst>
              <a:ext uri="{FF2B5EF4-FFF2-40B4-BE49-F238E27FC236}">
                <a16:creationId xmlns:a16="http://schemas.microsoft.com/office/drawing/2014/main" id="{BB1930D1-CC49-4DC3-9E1E-499B5C7D71F3}"/>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6761AB3C-CC82-4927-A069-EFAE17867245}"/>
              </a:ext>
            </a:extLst>
          </p:cNvPr>
          <p:cNvSpPr>
            <a:spLocks noGrp="1"/>
          </p:cNvSpPr>
          <p:nvPr>
            <p:ph type="sldNum" sz="quarter" idx="12"/>
          </p:nvPr>
        </p:nvSpPr>
        <p:spPr/>
        <p:txBody>
          <a:bodyPr/>
          <a:lstStyle/>
          <a:p>
            <a:fld id="{9BF88A2E-EB95-4679-8E5F-4D3597D4E317}" type="slidenum">
              <a:rPr lang="ar-IQ" smtClean="0"/>
              <a:t>‹#›</a:t>
            </a:fld>
            <a:endParaRPr lang="ar-IQ"/>
          </a:p>
        </p:txBody>
      </p:sp>
    </p:spTree>
    <p:extLst>
      <p:ext uri="{BB962C8B-B14F-4D97-AF65-F5344CB8AC3E}">
        <p14:creationId xmlns:p14="http://schemas.microsoft.com/office/powerpoint/2010/main" val="2742552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709BB-9FC0-4EEA-882D-DE5D49892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718281-AF17-4CB6-AE95-5833C35ECD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E982C6-6B64-4E14-9575-95CA276964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937821-9FFF-4F1A-B2A6-F21C5FE506AC}"/>
              </a:ext>
            </a:extLst>
          </p:cNvPr>
          <p:cNvSpPr>
            <a:spLocks noGrp="1"/>
          </p:cNvSpPr>
          <p:nvPr>
            <p:ph type="dt" sz="half" idx="10"/>
          </p:nvPr>
        </p:nvSpPr>
        <p:spPr/>
        <p:txBody>
          <a:bodyPr/>
          <a:lstStyle/>
          <a:p>
            <a:fld id="{EBF8367F-7516-4730-9718-74BBA24FC854}" type="datetimeFigureOut">
              <a:rPr lang="ar-IQ" smtClean="0"/>
              <a:t>23/03/1446</a:t>
            </a:fld>
            <a:endParaRPr lang="ar-IQ"/>
          </a:p>
        </p:txBody>
      </p:sp>
      <p:sp>
        <p:nvSpPr>
          <p:cNvPr id="6" name="Footer Placeholder 5">
            <a:extLst>
              <a:ext uri="{FF2B5EF4-FFF2-40B4-BE49-F238E27FC236}">
                <a16:creationId xmlns:a16="http://schemas.microsoft.com/office/drawing/2014/main" id="{29FB7E5A-0026-41CE-AB86-5E3F45D161B0}"/>
              </a:ext>
            </a:extLst>
          </p:cNvPr>
          <p:cNvSpPr>
            <a:spLocks noGrp="1"/>
          </p:cNvSpPr>
          <p:nvPr>
            <p:ph type="ftr" sz="quarter" idx="11"/>
          </p:nvPr>
        </p:nvSpPr>
        <p:spPr/>
        <p:txBody>
          <a:bodyPr/>
          <a:lstStyle/>
          <a:p>
            <a:endParaRPr lang="ar-IQ"/>
          </a:p>
        </p:txBody>
      </p:sp>
      <p:sp>
        <p:nvSpPr>
          <p:cNvPr id="7" name="Slide Number Placeholder 6">
            <a:extLst>
              <a:ext uri="{FF2B5EF4-FFF2-40B4-BE49-F238E27FC236}">
                <a16:creationId xmlns:a16="http://schemas.microsoft.com/office/drawing/2014/main" id="{3BF8EFAB-6B4C-40C5-8848-1C0901437858}"/>
              </a:ext>
            </a:extLst>
          </p:cNvPr>
          <p:cNvSpPr>
            <a:spLocks noGrp="1"/>
          </p:cNvSpPr>
          <p:nvPr>
            <p:ph type="sldNum" sz="quarter" idx="12"/>
          </p:nvPr>
        </p:nvSpPr>
        <p:spPr/>
        <p:txBody>
          <a:bodyPr/>
          <a:lstStyle/>
          <a:p>
            <a:fld id="{9BF88A2E-EB95-4679-8E5F-4D3597D4E317}" type="slidenum">
              <a:rPr lang="ar-IQ" smtClean="0"/>
              <a:t>‹#›</a:t>
            </a:fld>
            <a:endParaRPr lang="ar-IQ"/>
          </a:p>
        </p:txBody>
      </p:sp>
    </p:spTree>
    <p:extLst>
      <p:ext uri="{BB962C8B-B14F-4D97-AF65-F5344CB8AC3E}">
        <p14:creationId xmlns:p14="http://schemas.microsoft.com/office/powerpoint/2010/main" val="1287151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D5BE-A3B5-4289-8DF4-0F17912285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326057-460E-4867-B33C-5A1E7D2BAE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501DC6-3355-4A6B-BD28-162C0C2069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D4C9DA-7B3C-4B47-AE7A-9A11707029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48212-1B73-4548-8040-299141BAC2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82B9A7-AC84-45EE-8F32-75BDEC710879}"/>
              </a:ext>
            </a:extLst>
          </p:cNvPr>
          <p:cNvSpPr>
            <a:spLocks noGrp="1"/>
          </p:cNvSpPr>
          <p:nvPr>
            <p:ph type="dt" sz="half" idx="10"/>
          </p:nvPr>
        </p:nvSpPr>
        <p:spPr/>
        <p:txBody>
          <a:bodyPr/>
          <a:lstStyle/>
          <a:p>
            <a:fld id="{EBF8367F-7516-4730-9718-74BBA24FC854}" type="datetimeFigureOut">
              <a:rPr lang="ar-IQ" smtClean="0"/>
              <a:t>23/03/1446</a:t>
            </a:fld>
            <a:endParaRPr lang="ar-IQ"/>
          </a:p>
        </p:txBody>
      </p:sp>
      <p:sp>
        <p:nvSpPr>
          <p:cNvPr id="8" name="Footer Placeholder 7">
            <a:extLst>
              <a:ext uri="{FF2B5EF4-FFF2-40B4-BE49-F238E27FC236}">
                <a16:creationId xmlns:a16="http://schemas.microsoft.com/office/drawing/2014/main" id="{7BF8708E-7DF3-47D7-AD3C-C36A111719F9}"/>
              </a:ext>
            </a:extLst>
          </p:cNvPr>
          <p:cNvSpPr>
            <a:spLocks noGrp="1"/>
          </p:cNvSpPr>
          <p:nvPr>
            <p:ph type="ftr" sz="quarter" idx="11"/>
          </p:nvPr>
        </p:nvSpPr>
        <p:spPr/>
        <p:txBody>
          <a:bodyPr/>
          <a:lstStyle/>
          <a:p>
            <a:endParaRPr lang="ar-IQ"/>
          </a:p>
        </p:txBody>
      </p:sp>
      <p:sp>
        <p:nvSpPr>
          <p:cNvPr id="9" name="Slide Number Placeholder 8">
            <a:extLst>
              <a:ext uri="{FF2B5EF4-FFF2-40B4-BE49-F238E27FC236}">
                <a16:creationId xmlns:a16="http://schemas.microsoft.com/office/drawing/2014/main" id="{B05931D0-4B64-4AE2-9A26-FDB6D21D2528}"/>
              </a:ext>
            </a:extLst>
          </p:cNvPr>
          <p:cNvSpPr>
            <a:spLocks noGrp="1"/>
          </p:cNvSpPr>
          <p:nvPr>
            <p:ph type="sldNum" sz="quarter" idx="12"/>
          </p:nvPr>
        </p:nvSpPr>
        <p:spPr/>
        <p:txBody>
          <a:bodyPr/>
          <a:lstStyle/>
          <a:p>
            <a:fld id="{9BF88A2E-EB95-4679-8E5F-4D3597D4E317}" type="slidenum">
              <a:rPr lang="ar-IQ" smtClean="0"/>
              <a:t>‹#›</a:t>
            </a:fld>
            <a:endParaRPr lang="ar-IQ"/>
          </a:p>
        </p:txBody>
      </p:sp>
    </p:spTree>
    <p:extLst>
      <p:ext uri="{BB962C8B-B14F-4D97-AF65-F5344CB8AC3E}">
        <p14:creationId xmlns:p14="http://schemas.microsoft.com/office/powerpoint/2010/main" val="2832275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A66BF-1D0A-453C-931B-CB9EB45FE7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28C260-39A9-42E2-9C03-04AEA40C81D2}"/>
              </a:ext>
            </a:extLst>
          </p:cNvPr>
          <p:cNvSpPr>
            <a:spLocks noGrp="1"/>
          </p:cNvSpPr>
          <p:nvPr>
            <p:ph type="dt" sz="half" idx="10"/>
          </p:nvPr>
        </p:nvSpPr>
        <p:spPr/>
        <p:txBody>
          <a:bodyPr/>
          <a:lstStyle/>
          <a:p>
            <a:fld id="{EBF8367F-7516-4730-9718-74BBA24FC854}" type="datetimeFigureOut">
              <a:rPr lang="ar-IQ" smtClean="0"/>
              <a:t>23/03/1446</a:t>
            </a:fld>
            <a:endParaRPr lang="ar-IQ"/>
          </a:p>
        </p:txBody>
      </p:sp>
      <p:sp>
        <p:nvSpPr>
          <p:cNvPr id="4" name="Footer Placeholder 3">
            <a:extLst>
              <a:ext uri="{FF2B5EF4-FFF2-40B4-BE49-F238E27FC236}">
                <a16:creationId xmlns:a16="http://schemas.microsoft.com/office/drawing/2014/main" id="{9171718F-2432-474B-8C10-E9E878514315}"/>
              </a:ext>
            </a:extLst>
          </p:cNvPr>
          <p:cNvSpPr>
            <a:spLocks noGrp="1"/>
          </p:cNvSpPr>
          <p:nvPr>
            <p:ph type="ftr" sz="quarter" idx="11"/>
          </p:nvPr>
        </p:nvSpPr>
        <p:spPr/>
        <p:txBody>
          <a:bodyPr/>
          <a:lstStyle/>
          <a:p>
            <a:endParaRPr lang="ar-IQ"/>
          </a:p>
        </p:txBody>
      </p:sp>
      <p:sp>
        <p:nvSpPr>
          <p:cNvPr id="5" name="Slide Number Placeholder 4">
            <a:extLst>
              <a:ext uri="{FF2B5EF4-FFF2-40B4-BE49-F238E27FC236}">
                <a16:creationId xmlns:a16="http://schemas.microsoft.com/office/drawing/2014/main" id="{FA427D02-CF4C-4193-8D60-6B7C830DBFE3}"/>
              </a:ext>
            </a:extLst>
          </p:cNvPr>
          <p:cNvSpPr>
            <a:spLocks noGrp="1"/>
          </p:cNvSpPr>
          <p:nvPr>
            <p:ph type="sldNum" sz="quarter" idx="12"/>
          </p:nvPr>
        </p:nvSpPr>
        <p:spPr/>
        <p:txBody>
          <a:bodyPr/>
          <a:lstStyle/>
          <a:p>
            <a:fld id="{9BF88A2E-EB95-4679-8E5F-4D3597D4E317}" type="slidenum">
              <a:rPr lang="ar-IQ" smtClean="0"/>
              <a:t>‹#›</a:t>
            </a:fld>
            <a:endParaRPr lang="ar-IQ"/>
          </a:p>
        </p:txBody>
      </p:sp>
    </p:spTree>
    <p:extLst>
      <p:ext uri="{BB962C8B-B14F-4D97-AF65-F5344CB8AC3E}">
        <p14:creationId xmlns:p14="http://schemas.microsoft.com/office/powerpoint/2010/main" val="925433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54F8FF-32E9-4501-996E-ECD56047A3B9}"/>
              </a:ext>
            </a:extLst>
          </p:cNvPr>
          <p:cNvSpPr>
            <a:spLocks noGrp="1"/>
          </p:cNvSpPr>
          <p:nvPr>
            <p:ph type="dt" sz="half" idx="10"/>
          </p:nvPr>
        </p:nvSpPr>
        <p:spPr/>
        <p:txBody>
          <a:bodyPr/>
          <a:lstStyle/>
          <a:p>
            <a:fld id="{EBF8367F-7516-4730-9718-74BBA24FC854}" type="datetimeFigureOut">
              <a:rPr lang="ar-IQ" smtClean="0"/>
              <a:t>23/03/1446</a:t>
            </a:fld>
            <a:endParaRPr lang="ar-IQ"/>
          </a:p>
        </p:txBody>
      </p:sp>
      <p:sp>
        <p:nvSpPr>
          <p:cNvPr id="3" name="Footer Placeholder 2">
            <a:extLst>
              <a:ext uri="{FF2B5EF4-FFF2-40B4-BE49-F238E27FC236}">
                <a16:creationId xmlns:a16="http://schemas.microsoft.com/office/drawing/2014/main" id="{7438C6D4-79C8-406A-BBAC-107CFB1B1B23}"/>
              </a:ext>
            </a:extLst>
          </p:cNvPr>
          <p:cNvSpPr>
            <a:spLocks noGrp="1"/>
          </p:cNvSpPr>
          <p:nvPr>
            <p:ph type="ftr" sz="quarter" idx="11"/>
          </p:nvPr>
        </p:nvSpPr>
        <p:spPr/>
        <p:txBody>
          <a:bodyPr/>
          <a:lstStyle/>
          <a:p>
            <a:endParaRPr lang="ar-IQ"/>
          </a:p>
        </p:txBody>
      </p:sp>
      <p:sp>
        <p:nvSpPr>
          <p:cNvPr id="4" name="Slide Number Placeholder 3">
            <a:extLst>
              <a:ext uri="{FF2B5EF4-FFF2-40B4-BE49-F238E27FC236}">
                <a16:creationId xmlns:a16="http://schemas.microsoft.com/office/drawing/2014/main" id="{DD10739A-FB77-4ADF-825A-000DA8ABCD81}"/>
              </a:ext>
            </a:extLst>
          </p:cNvPr>
          <p:cNvSpPr>
            <a:spLocks noGrp="1"/>
          </p:cNvSpPr>
          <p:nvPr>
            <p:ph type="sldNum" sz="quarter" idx="12"/>
          </p:nvPr>
        </p:nvSpPr>
        <p:spPr/>
        <p:txBody>
          <a:bodyPr/>
          <a:lstStyle/>
          <a:p>
            <a:fld id="{9BF88A2E-EB95-4679-8E5F-4D3597D4E317}" type="slidenum">
              <a:rPr lang="ar-IQ" smtClean="0"/>
              <a:t>‹#›</a:t>
            </a:fld>
            <a:endParaRPr lang="ar-IQ"/>
          </a:p>
        </p:txBody>
      </p:sp>
    </p:spTree>
    <p:extLst>
      <p:ext uri="{BB962C8B-B14F-4D97-AF65-F5344CB8AC3E}">
        <p14:creationId xmlns:p14="http://schemas.microsoft.com/office/powerpoint/2010/main" val="4225998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CC84-3538-4BF5-B960-EABE7765FB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474A04-A65D-4534-BDA2-095AE650A9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DC0336-9A9B-4D24-A27F-E83A3D0C1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3F58F5-DDE0-4C84-B403-74BEA4056125}"/>
              </a:ext>
            </a:extLst>
          </p:cNvPr>
          <p:cNvSpPr>
            <a:spLocks noGrp="1"/>
          </p:cNvSpPr>
          <p:nvPr>
            <p:ph type="dt" sz="half" idx="10"/>
          </p:nvPr>
        </p:nvSpPr>
        <p:spPr/>
        <p:txBody>
          <a:bodyPr/>
          <a:lstStyle/>
          <a:p>
            <a:fld id="{EBF8367F-7516-4730-9718-74BBA24FC854}" type="datetimeFigureOut">
              <a:rPr lang="ar-IQ" smtClean="0"/>
              <a:t>23/03/1446</a:t>
            </a:fld>
            <a:endParaRPr lang="ar-IQ"/>
          </a:p>
        </p:txBody>
      </p:sp>
      <p:sp>
        <p:nvSpPr>
          <p:cNvPr id="6" name="Footer Placeholder 5">
            <a:extLst>
              <a:ext uri="{FF2B5EF4-FFF2-40B4-BE49-F238E27FC236}">
                <a16:creationId xmlns:a16="http://schemas.microsoft.com/office/drawing/2014/main" id="{0804B0F4-B1E4-4EC1-9947-BEBFE06B4AE6}"/>
              </a:ext>
            </a:extLst>
          </p:cNvPr>
          <p:cNvSpPr>
            <a:spLocks noGrp="1"/>
          </p:cNvSpPr>
          <p:nvPr>
            <p:ph type="ftr" sz="quarter" idx="11"/>
          </p:nvPr>
        </p:nvSpPr>
        <p:spPr/>
        <p:txBody>
          <a:bodyPr/>
          <a:lstStyle/>
          <a:p>
            <a:endParaRPr lang="ar-IQ"/>
          </a:p>
        </p:txBody>
      </p:sp>
      <p:sp>
        <p:nvSpPr>
          <p:cNvPr id="7" name="Slide Number Placeholder 6">
            <a:extLst>
              <a:ext uri="{FF2B5EF4-FFF2-40B4-BE49-F238E27FC236}">
                <a16:creationId xmlns:a16="http://schemas.microsoft.com/office/drawing/2014/main" id="{056FF069-B76D-4B35-85DE-55736E015E37}"/>
              </a:ext>
            </a:extLst>
          </p:cNvPr>
          <p:cNvSpPr>
            <a:spLocks noGrp="1"/>
          </p:cNvSpPr>
          <p:nvPr>
            <p:ph type="sldNum" sz="quarter" idx="12"/>
          </p:nvPr>
        </p:nvSpPr>
        <p:spPr/>
        <p:txBody>
          <a:bodyPr/>
          <a:lstStyle/>
          <a:p>
            <a:fld id="{9BF88A2E-EB95-4679-8E5F-4D3597D4E317}" type="slidenum">
              <a:rPr lang="ar-IQ" smtClean="0"/>
              <a:t>‹#›</a:t>
            </a:fld>
            <a:endParaRPr lang="ar-IQ"/>
          </a:p>
        </p:txBody>
      </p:sp>
    </p:spTree>
    <p:extLst>
      <p:ext uri="{BB962C8B-B14F-4D97-AF65-F5344CB8AC3E}">
        <p14:creationId xmlns:p14="http://schemas.microsoft.com/office/powerpoint/2010/main" val="2233348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F3FED-A293-47AD-8946-CCD296AE41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27DD3C-C01E-4B39-A23F-874B3874A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74601-AD51-4FFA-8397-48BA522FFD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1DEDB8-DBCC-4A15-93DC-88F5BDE94C80}"/>
              </a:ext>
            </a:extLst>
          </p:cNvPr>
          <p:cNvSpPr>
            <a:spLocks noGrp="1"/>
          </p:cNvSpPr>
          <p:nvPr>
            <p:ph type="dt" sz="half" idx="10"/>
          </p:nvPr>
        </p:nvSpPr>
        <p:spPr/>
        <p:txBody>
          <a:bodyPr/>
          <a:lstStyle/>
          <a:p>
            <a:fld id="{EBF8367F-7516-4730-9718-74BBA24FC854}" type="datetimeFigureOut">
              <a:rPr lang="ar-IQ" smtClean="0"/>
              <a:t>23/03/1446</a:t>
            </a:fld>
            <a:endParaRPr lang="ar-IQ"/>
          </a:p>
        </p:txBody>
      </p:sp>
      <p:sp>
        <p:nvSpPr>
          <p:cNvPr id="6" name="Footer Placeholder 5">
            <a:extLst>
              <a:ext uri="{FF2B5EF4-FFF2-40B4-BE49-F238E27FC236}">
                <a16:creationId xmlns:a16="http://schemas.microsoft.com/office/drawing/2014/main" id="{28CCCF4C-D04F-4652-A49C-0801977D9708}"/>
              </a:ext>
            </a:extLst>
          </p:cNvPr>
          <p:cNvSpPr>
            <a:spLocks noGrp="1"/>
          </p:cNvSpPr>
          <p:nvPr>
            <p:ph type="ftr" sz="quarter" idx="11"/>
          </p:nvPr>
        </p:nvSpPr>
        <p:spPr/>
        <p:txBody>
          <a:bodyPr/>
          <a:lstStyle/>
          <a:p>
            <a:endParaRPr lang="ar-IQ"/>
          </a:p>
        </p:txBody>
      </p:sp>
      <p:sp>
        <p:nvSpPr>
          <p:cNvPr id="7" name="Slide Number Placeholder 6">
            <a:extLst>
              <a:ext uri="{FF2B5EF4-FFF2-40B4-BE49-F238E27FC236}">
                <a16:creationId xmlns:a16="http://schemas.microsoft.com/office/drawing/2014/main" id="{92F0B621-AF46-4BE7-90BE-5990C128DB55}"/>
              </a:ext>
            </a:extLst>
          </p:cNvPr>
          <p:cNvSpPr>
            <a:spLocks noGrp="1"/>
          </p:cNvSpPr>
          <p:nvPr>
            <p:ph type="sldNum" sz="quarter" idx="12"/>
          </p:nvPr>
        </p:nvSpPr>
        <p:spPr/>
        <p:txBody>
          <a:bodyPr/>
          <a:lstStyle/>
          <a:p>
            <a:fld id="{9BF88A2E-EB95-4679-8E5F-4D3597D4E317}" type="slidenum">
              <a:rPr lang="ar-IQ" smtClean="0"/>
              <a:t>‹#›</a:t>
            </a:fld>
            <a:endParaRPr lang="ar-IQ"/>
          </a:p>
        </p:txBody>
      </p:sp>
    </p:spTree>
    <p:extLst>
      <p:ext uri="{BB962C8B-B14F-4D97-AF65-F5344CB8AC3E}">
        <p14:creationId xmlns:p14="http://schemas.microsoft.com/office/powerpoint/2010/main" val="83661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582407-2826-469D-ABE3-C9699F207D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AF7A6-5A39-419D-96C4-A1EBD8F4D1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799DE-B637-4CE6-B497-44182E1364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8367F-7516-4730-9718-74BBA24FC854}" type="datetimeFigureOut">
              <a:rPr lang="ar-IQ" smtClean="0"/>
              <a:t>23/03/1446</a:t>
            </a:fld>
            <a:endParaRPr lang="ar-IQ"/>
          </a:p>
        </p:txBody>
      </p:sp>
      <p:sp>
        <p:nvSpPr>
          <p:cNvPr id="5" name="Footer Placeholder 4">
            <a:extLst>
              <a:ext uri="{FF2B5EF4-FFF2-40B4-BE49-F238E27FC236}">
                <a16:creationId xmlns:a16="http://schemas.microsoft.com/office/drawing/2014/main" id="{A28B11C6-FE6B-4B4E-BA61-62AEDAC7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IQ"/>
          </a:p>
        </p:txBody>
      </p:sp>
      <p:sp>
        <p:nvSpPr>
          <p:cNvPr id="6" name="Slide Number Placeholder 5">
            <a:extLst>
              <a:ext uri="{FF2B5EF4-FFF2-40B4-BE49-F238E27FC236}">
                <a16:creationId xmlns:a16="http://schemas.microsoft.com/office/drawing/2014/main" id="{78F67AF9-DB0B-4412-80EA-208ACE0D44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F88A2E-EB95-4679-8E5F-4D3597D4E317}" type="slidenum">
              <a:rPr lang="ar-IQ" smtClean="0"/>
              <a:t>‹#›</a:t>
            </a:fld>
            <a:endParaRPr lang="ar-IQ"/>
          </a:p>
        </p:txBody>
      </p:sp>
    </p:spTree>
    <p:extLst>
      <p:ext uri="{BB962C8B-B14F-4D97-AF65-F5344CB8AC3E}">
        <p14:creationId xmlns:p14="http://schemas.microsoft.com/office/powerpoint/2010/main" val="268516060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0.png"/><Relationship Id="rId26" Type="http://schemas.openxmlformats.org/officeDocument/2006/relationships/image" Target="../media/image14.png"/><Relationship Id="rId3" Type="http://schemas.openxmlformats.org/officeDocument/2006/relationships/image" Target="../media/image3.jpeg"/><Relationship Id="rId21" Type="http://schemas.openxmlformats.org/officeDocument/2006/relationships/image" Target="../media/image150.png"/><Relationship Id="rId7" Type="http://schemas.openxmlformats.org/officeDocument/2006/relationships/image" Target="../media/image80.png"/><Relationship Id="rId12" Type="http://schemas.openxmlformats.org/officeDocument/2006/relationships/image" Target="../media/image8.png"/><Relationship Id="rId25" Type="http://schemas.openxmlformats.org/officeDocument/2006/relationships/image" Target="../media/image170.png"/><Relationship Id="rId2" Type="http://schemas.openxmlformats.org/officeDocument/2006/relationships/notesSlide" Target="../notesSlides/notesSlide1.xml"/><Relationship Id="rId16" Type="http://schemas.openxmlformats.org/officeDocument/2006/relationships/image" Target="../media/image10.png"/><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0.png"/><Relationship Id="rId24" Type="http://schemas.openxmlformats.org/officeDocument/2006/relationships/image" Target="../media/image13.png"/><Relationship Id="rId5" Type="http://schemas.openxmlformats.org/officeDocument/2006/relationships/image" Target="../media/image70.png"/><Relationship Id="rId15" Type="http://schemas.openxmlformats.org/officeDocument/2006/relationships/image" Target="../media/image120.png"/><Relationship Id="rId23" Type="http://schemas.openxmlformats.org/officeDocument/2006/relationships/image" Target="../media/image160.png"/><Relationship Id="rId10" Type="http://schemas.openxmlformats.org/officeDocument/2006/relationships/image" Target="../media/image7.png"/><Relationship Id="rId19" Type="http://schemas.openxmlformats.org/officeDocument/2006/relationships/image" Target="../media/image130.png"/><Relationship Id="rId4" Type="http://schemas.openxmlformats.org/officeDocument/2006/relationships/image" Target="../media/image4.png"/><Relationship Id="rId9" Type="http://schemas.openxmlformats.org/officeDocument/2006/relationships/image" Target="../media/image90.png"/><Relationship Id="rId14" Type="http://schemas.openxmlformats.org/officeDocument/2006/relationships/image" Target="../media/image9.png"/><Relationship Id="rId22" Type="http://schemas.openxmlformats.org/officeDocument/2006/relationships/image" Target="../media/image12.png"/><Relationship Id="rId27" Type="http://schemas.openxmlformats.org/officeDocument/2006/relationships/image" Target="../media/image18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A7ACE-DE31-4FDE-BA6B-B955B5C9B801}"/>
              </a:ext>
            </a:extLst>
          </p:cNvPr>
          <p:cNvSpPr txBox="1">
            <a:spLocks/>
          </p:cNvSpPr>
          <p:nvPr/>
        </p:nvSpPr>
        <p:spPr>
          <a:xfrm>
            <a:off x="604434" y="448628"/>
            <a:ext cx="10983132" cy="747763"/>
          </a:xfrm>
          <a:prstGeom prst="rect">
            <a:avLst/>
          </a:prstGeom>
        </p:spPr>
        <p:txBody>
          <a:bodyPr>
            <a:noAutofit/>
          </a:bodyPr>
          <a:lstStyle>
            <a:lvl1pPr algn="l" defTabSz="457189"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defTabSz="914400" rtl="0">
              <a:spcBef>
                <a:spcPts val="0"/>
              </a:spcBef>
              <a:defRPr/>
            </a:pPr>
            <a:r>
              <a:rPr lang="en-US" sz="3200" b="1" dirty="0">
                <a:solidFill>
                  <a:schemeClr val="tx1"/>
                </a:solidFill>
                <a:latin typeface="Times New Roman" panose="02020603050405020304" pitchFamily="18" charset="0"/>
                <a:ea typeface="+mn-ea"/>
                <a:cs typeface="Times New Roman" panose="02020603050405020304" pitchFamily="18" charset="0"/>
              </a:rPr>
              <a:t>poultry diseases </a:t>
            </a:r>
            <a:br>
              <a:rPr lang="en-US" sz="3200" b="1" dirty="0">
                <a:solidFill>
                  <a:schemeClr val="tx1"/>
                </a:solidFill>
                <a:latin typeface="Times New Roman" panose="02020603050405020304" pitchFamily="18" charset="0"/>
                <a:ea typeface="+mn-ea"/>
                <a:cs typeface="Times New Roman" panose="02020603050405020304" pitchFamily="18" charset="0"/>
              </a:rPr>
            </a:br>
            <a:r>
              <a:rPr lang="en-US" sz="3200" b="1" dirty="0">
                <a:solidFill>
                  <a:schemeClr val="tx1"/>
                </a:solidFill>
                <a:latin typeface="Times New Roman" panose="02020603050405020304" pitchFamily="18" charset="0"/>
                <a:ea typeface="+mn-ea"/>
                <a:cs typeface="Times New Roman" panose="02020603050405020304" pitchFamily="18" charset="0"/>
              </a:rPr>
              <a:t>fourth stage</a:t>
            </a:r>
            <a:endParaRPr lang="en-US" sz="3200" dirty="0">
              <a:solidFill>
                <a:schemeClr val="tx1"/>
              </a:solidFill>
            </a:endParaRPr>
          </a:p>
        </p:txBody>
      </p:sp>
      <p:pic>
        <p:nvPicPr>
          <p:cNvPr id="3" name="Picture 2" descr="Image result for university of basrah logo">
            <a:extLst>
              <a:ext uri="{FF2B5EF4-FFF2-40B4-BE49-F238E27FC236}">
                <a16:creationId xmlns:a16="http://schemas.microsoft.com/office/drawing/2014/main" id="{20D38C87-D8D9-4CE6-9244-2C4D74259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56" y="382171"/>
            <a:ext cx="1221248" cy="120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3226A6C-BC0B-4416-A477-4402228686C9}"/>
              </a:ext>
            </a:extLst>
          </p:cNvPr>
          <p:cNvPicPr>
            <a:picLocks noChangeAspect="1"/>
          </p:cNvPicPr>
          <p:nvPr/>
        </p:nvPicPr>
        <p:blipFill>
          <a:blip r:embed="rId3"/>
          <a:stretch>
            <a:fillRect/>
          </a:stretch>
        </p:blipFill>
        <p:spPr>
          <a:xfrm>
            <a:off x="10215847" y="382171"/>
            <a:ext cx="1371719" cy="1341236"/>
          </a:xfrm>
          <a:prstGeom prst="rect">
            <a:avLst/>
          </a:prstGeom>
        </p:spPr>
      </p:pic>
      <p:sp>
        <p:nvSpPr>
          <p:cNvPr id="5" name="TextBox 4">
            <a:extLst>
              <a:ext uri="{FF2B5EF4-FFF2-40B4-BE49-F238E27FC236}">
                <a16:creationId xmlns:a16="http://schemas.microsoft.com/office/drawing/2014/main" id="{7C922EB3-70D1-4368-BB90-1B15784C0AB5}"/>
              </a:ext>
            </a:extLst>
          </p:cNvPr>
          <p:cNvSpPr txBox="1"/>
          <p:nvPr/>
        </p:nvSpPr>
        <p:spPr>
          <a:xfrm>
            <a:off x="1463904" y="1538741"/>
            <a:ext cx="8665517" cy="1200329"/>
          </a:xfrm>
          <a:prstGeom prst="rect">
            <a:avLst/>
          </a:prstGeom>
          <a:noFill/>
        </p:spPr>
        <p:txBody>
          <a:bodyPr wrap="square">
            <a:spAutoFit/>
          </a:bodyPr>
          <a:lstStyle/>
          <a:p>
            <a:pPr algn="ctr"/>
            <a:r>
              <a:rPr lang="en-US" sz="3600" b="1" dirty="0">
                <a:latin typeface="Times New Roman" panose="02020603050405020304" pitchFamily="18" charset="0"/>
                <a:ea typeface="Cambria" panose="02040503050406030204" pitchFamily="18" charset="0"/>
                <a:cs typeface="Times New Roman" panose="02020603050405020304" pitchFamily="18" charset="0"/>
              </a:rPr>
              <a:t>Safety</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a:latin typeface="Times New Roman" panose="02020603050405020304" pitchFamily="18" charset="0"/>
                <a:ea typeface="Cambria" panose="02040503050406030204" pitchFamily="18" charset="0"/>
                <a:cs typeface="Times New Roman" panose="02020603050405020304" pitchFamily="18" charset="0"/>
              </a:rPr>
              <a:t>in</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a:latin typeface="Times New Roman" panose="02020603050405020304" pitchFamily="18" charset="0"/>
                <a:ea typeface="Cambria" panose="02040503050406030204" pitchFamily="18" charset="0"/>
                <a:cs typeface="Times New Roman" panose="02020603050405020304" pitchFamily="18" charset="0"/>
              </a:rPr>
              <a:t>the</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a:latin typeface="Times New Roman" panose="02020603050405020304" pitchFamily="18" charset="0"/>
                <a:ea typeface="Cambria" panose="02040503050406030204" pitchFamily="18" charset="0"/>
                <a:cs typeface="Times New Roman" panose="02020603050405020304" pitchFamily="18" charset="0"/>
              </a:rPr>
              <a:t>Poultry</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a:latin typeface="Times New Roman" panose="02020603050405020304" pitchFamily="18" charset="0"/>
                <a:ea typeface="Cambria" panose="02040503050406030204" pitchFamily="18" charset="0"/>
                <a:cs typeface="Times New Roman" panose="02020603050405020304" pitchFamily="18" charset="0"/>
              </a:rPr>
              <a:t>Laboratory.</a:t>
            </a:r>
          </a:p>
          <a:p>
            <a:pPr algn="ctr"/>
            <a:r>
              <a:rPr lang="en-US" sz="3600" b="1" dirty="0">
                <a:latin typeface="Times New Roman" panose="02020603050405020304" pitchFamily="18" charset="0"/>
                <a:cs typeface="Times New Roman" panose="02020603050405020304" pitchFamily="18" charset="0"/>
              </a:rPr>
              <a:t>Diseases and poultry husbandry. </a:t>
            </a:r>
            <a:endParaRPr lang="ar-IQ" sz="36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90B5844-A40D-4365-A7FB-6B6AA094983C}"/>
              </a:ext>
            </a:extLst>
          </p:cNvPr>
          <p:cNvSpPr txBox="1"/>
          <p:nvPr/>
        </p:nvSpPr>
        <p:spPr>
          <a:xfrm>
            <a:off x="3295834" y="3754332"/>
            <a:ext cx="6094520"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Dr. </a:t>
            </a: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Isam</a:t>
            </a: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Azeez</a:t>
            </a:r>
            <a:endParaRPr kumimoji="0" lang="en-GB"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Department of Pathology and Poultry 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College of Veterinary Medicine</a:t>
            </a:r>
            <a:b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university of </a:t>
            </a: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Basrah</a:t>
            </a:r>
            <a:endParaRPr kumimoji="0" lang="en-GB"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15119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F2A0BCE-2BD7-4EC2-A983-BA5126953AE5}"/>
              </a:ext>
            </a:extLst>
          </p:cNvPr>
          <p:cNvSpPr>
            <a:spLocks noGrp="1"/>
          </p:cNvSpPr>
          <p:nvPr>
            <p:ph idx="1"/>
          </p:nvPr>
        </p:nvSpPr>
        <p:spPr>
          <a:xfrm>
            <a:off x="838200" y="369687"/>
            <a:ext cx="10515600" cy="4351338"/>
          </a:xfrm>
        </p:spPr>
        <p:txBody>
          <a:bodyPr>
            <a:noAutofit/>
          </a:bodyPr>
          <a:lstStyle/>
          <a:p>
            <a:pPr algn="ctr" rtl="0">
              <a:buNone/>
            </a:pPr>
            <a:r>
              <a:rPr lang="en-US" sz="2400" b="1" dirty="0">
                <a:latin typeface="Cambria" panose="02040503050406030204" pitchFamily="18" charset="0"/>
                <a:ea typeface="Cambria" panose="02040503050406030204" pitchFamily="18" charset="0"/>
                <a:cs typeface="+mj-cs"/>
              </a:rPr>
              <a:t>Sources of infection </a:t>
            </a:r>
          </a:p>
          <a:p>
            <a:pPr algn="l" rtl="0">
              <a:buNone/>
            </a:pPr>
            <a:r>
              <a:rPr lang="en-US" sz="2400" dirty="0">
                <a:latin typeface="Cambria" panose="02040503050406030204" pitchFamily="18" charset="0"/>
                <a:ea typeface="Cambria" panose="02040503050406030204" pitchFamily="18" charset="0"/>
                <a:cs typeface="+mj-cs"/>
              </a:rPr>
              <a:t>1- </a:t>
            </a:r>
            <a:r>
              <a:rPr lang="en-US" sz="2400" dirty="0">
                <a:solidFill>
                  <a:srgbClr val="FF0000"/>
                </a:solidFill>
                <a:latin typeface="Cambria" panose="02040503050406030204" pitchFamily="18" charset="0"/>
                <a:ea typeface="Cambria" panose="02040503050406030204" pitchFamily="18" charset="0"/>
                <a:cs typeface="+mj-cs"/>
              </a:rPr>
              <a:t>Human: </a:t>
            </a:r>
            <a:r>
              <a:rPr lang="en-US" sz="2400" dirty="0">
                <a:latin typeface="Cambria" panose="02040503050406030204" pitchFamily="18" charset="0"/>
                <a:ea typeface="Cambria" panose="02040503050406030204" pitchFamily="18" charset="0"/>
                <a:cs typeface="+mj-cs"/>
              </a:rPr>
              <a:t>One of the most significant potential causes of introducing the disease is that footwear is most frequently suspected as the means of transporting the disease, as well as hands and clothing. </a:t>
            </a:r>
          </a:p>
          <a:p>
            <a:pPr algn="l" rtl="0">
              <a:buNone/>
            </a:pPr>
            <a:endParaRPr lang="en-US" sz="2400" dirty="0">
              <a:latin typeface="Cambria" panose="02040503050406030204" pitchFamily="18" charset="0"/>
              <a:ea typeface="Cambria" panose="02040503050406030204" pitchFamily="18" charset="0"/>
              <a:cs typeface="+mj-cs"/>
            </a:endParaRPr>
          </a:p>
          <a:p>
            <a:pPr algn="l" rtl="0">
              <a:buNone/>
            </a:pPr>
            <a:r>
              <a:rPr lang="en-US" sz="2400" dirty="0">
                <a:latin typeface="Cambria" panose="02040503050406030204" pitchFamily="18" charset="0"/>
                <a:ea typeface="Cambria" panose="02040503050406030204" pitchFamily="18" charset="0"/>
                <a:cs typeface="+mj-cs"/>
              </a:rPr>
              <a:t>2- </a:t>
            </a:r>
            <a:r>
              <a:rPr lang="en-US" sz="2400" dirty="0">
                <a:solidFill>
                  <a:srgbClr val="FF0000"/>
                </a:solidFill>
                <a:latin typeface="Cambria" panose="02040503050406030204" pitchFamily="18" charset="0"/>
                <a:ea typeface="Cambria" panose="02040503050406030204" pitchFamily="18" charset="0"/>
                <a:cs typeface="+mj-cs"/>
              </a:rPr>
              <a:t>Visitors: </a:t>
            </a:r>
            <a:r>
              <a:rPr lang="en-US" sz="2400" dirty="0">
                <a:latin typeface="Cambria" panose="02040503050406030204" pitchFamily="18" charset="0"/>
                <a:ea typeface="Cambria" panose="02040503050406030204" pitchFamily="18" charset="0"/>
                <a:cs typeface="+mj-cs"/>
              </a:rPr>
              <a:t>Disease outbreaks in the community have been known to follow the path of a careless visitor.</a:t>
            </a:r>
          </a:p>
          <a:p>
            <a:pPr algn="l" rtl="0">
              <a:buNone/>
            </a:pPr>
            <a:endParaRPr lang="en-US" sz="2400" dirty="0">
              <a:latin typeface="Cambria" panose="02040503050406030204" pitchFamily="18" charset="0"/>
              <a:ea typeface="Cambria" panose="02040503050406030204" pitchFamily="18" charset="0"/>
              <a:cs typeface="+mj-cs"/>
            </a:endParaRPr>
          </a:p>
          <a:p>
            <a:pPr algn="l" rtl="0">
              <a:buNone/>
            </a:pPr>
            <a:r>
              <a:rPr lang="en-US" sz="2400" dirty="0">
                <a:solidFill>
                  <a:srgbClr val="FF0000"/>
                </a:solidFill>
                <a:latin typeface="Cambria" panose="02040503050406030204" pitchFamily="18" charset="0"/>
                <a:ea typeface="Cambria" panose="02040503050406030204" pitchFamily="18" charset="0"/>
                <a:cs typeface="+mj-cs"/>
              </a:rPr>
              <a:t>3- Carriers </a:t>
            </a:r>
            <a:r>
              <a:rPr lang="en-US" sz="2400" dirty="0">
                <a:latin typeface="Cambria" panose="02040503050406030204" pitchFamily="18" charset="0"/>
                <a:ea typeface="Cambria" panose="02040503050406030204" pitchFamily="18" charset="0"/>
                <a:cs typeface="+mj-cs"/>
              </a:rPr>
              <a:t>: Even seemingly harmless carriers, such as birds, can pose a significant risk. They may have recovered from a clinical infection but still retain the infectious agent in some parts of the body, making them potential sources of disease. This underscores the need for awareness and preparedness.</a:t>
            </a:r>
          </a:p>
          <a:p>
            <a:pPr algn="l" rtl="0">
              <a:buNone/>
            </a:pPr>
            <a:r>
              <a:rPr lang="en-US" sz="2400" dirty="0">
                <a:latin typeface="Cambria" panose="02040503050406030204" pitchFamily="18" charset="0"/>
                <a:ea typeface="Cambria" panose="02040503050406030204" pitchFamily="18" charset="0"/>
                <a:cs typeface="+mj-cs"/>
              </a:rPr>
              <a:t>4- </a:t>
            </a:r>
            <a:r>
              <a:rPr lang="en-US" sz="2400" dirty="0">
                <a:solidFill>
                  <a:srgbClr val="FF0000"/>
                </a:solidFill>
                <a:latin typeface="Cambria" panose="02040503050406030204" pitchFamily="18" charset="0"/>
                <a:ea typeface="Cambria" panose="02040503050406030204" pitchFamily="18" charset="0"/>
                <a:cs typeface="+mj-cs"/>
              </a:rPr>
              <a:t>Multiple ages: </a:t>
            </a:r>
            <a:r>
              <a:rPr lang="en-US" sz="2400" dirty="0">
                <a:latin typeface="Cambria" panose="02040503050406030204" pitchFamily="18" charset="0"/>
                <a:ea typeface="Cambria" panose="02040503050406030204" pitchFamily="18" charset="0"/>
                <a:cs typeface="+mj-cs"/>
              </a:rPr>
              <a:t>If the various ages are closely associated, the disease agents are passed by various means, including direct contact. </a:t>
            </a:r>
            <a:endParaRPr lang="ar-IQ" sz="2400" dirty="0">
              <a:latin typeface="Cambria" panose="02040503050406030204" pitchFamily="18" charset="0"/>
              <a:ea typeface="Cambria" panose="02040503050406030204" pitchFamily="18" charset="0"/>
              <a:cs typeface="+mj-cs"/>
            </a:endParaRPr>
          </a:p>
          <a:p>
            <a:pPr marL="0" indent="0">
              <a:buNone/>
            </a:pPr>
            <a:endParaRPr lang="en-US" sz="2400" dirty="0">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5595048-A2D9-40AB-9A7C-B24C662B62A7}"/>
              </a:ext>
            </a:extLst>
          </p:cNvPr>
          <p:cNvSpPr>
            <a:spLocks noGrp="1"/>
          </p:cNvSpPr>
          <p:nvPr>
            <p:ph idx="1"/>
          </p:nvPr>
        </p:nvSpPr>
        <p:spPr>
          <a:xfrm>
            <a:off x="767178" y="529485"/>
            <a:ext cx="10515600" cy="4351338"/>
          </a:xfrm>
        </p:spPr>
        <p:txBody>
          <a:bodyPr>
            <a:noAutofit/>
          </a:bodyPr>
          <a:lstStyle/>
          <a:p>
            <a:pPr algn="just" rtl="0">
              <a:lnSpc>
                <a:spcPct val="150000"/>
              </a:lnSpc>
              <a:buNone/>
            </a:pPr>
            <a:r>
              <a:rPr lang="en-US" dirty="0">
                <a:latin typeface="Cambria" panose="02040503050406030204" pitchFamily="18" charset="0"/>
                <a:ea typeface="Cambria" panose="02040503050406030204" pitchFamily="18" charset="0"/>
                <a:cs typeface="+mj-cs"/>
              </a:rPr>
              <a:t>5—</a:t>
            </a:r>
            <a:r>
              <a:rPr lang="en-US" b="1" dirty="0">
                <a:solidFill>
                  <a:srgbClr val="FF0000"/>
                </a:solidFill>
                <a:latin typeface="Cambria" panose="02040503050406030204" pitchFamily="18" charset="0"/>
                <a:ea typeface="Cambria" panose="02040503050406030204" pitchFamily="18" charset="0"/>
                <a:cs typeface="+mj-cs"/>
              </a:rPr>
              <a:t>Mixing species of poultry: </a:t>
            </a:r>
            <a:r>
              <a:rPr lang="en-US" dirty="0">
                <a:latin typeface="Cambria" panose="02040503050406030204" pitchFamily="18" charset="0"/>
                <a:ea typeface="Cambria" panose="02040503050406030204" pitchFamily="18" charset="0"/>
                <a:cs typeface="+mj-cs"/>
              </a:rPr>
              <a:t>One species that is naturally very resistant to a disease may act as a carrier of that disease for another species that is very susceptible. </a:t>
            </a:r>
          </a:p>
          <a:p>
            <a:pPr algn="just" rtl="0">
              <a:lnSpc>
                <a:spcPct val="150000"/>
              </a:lnSpc>
              <a:buNone/>
            </a:pPr>
            <a:r>
              <a:rPr lang="en-US" dirty="0">
                <a:latin typeface="Cambria" panose="02040503050406030204" pitchFamily="18" charset="0"/>
                <a:ea typeface="Cambria" panose="02040503050406030204" pitchFamily="18" charset="0"/>
                <a:cs typeface="+mj-cs"/>
              </a:rPr>
              <a:t>6—</a:t>
            </a:r>
            <a:r>
              <a:rPr lang="en-US" b="1" dirty="0">
                <a:solidFill>
                  <a:srgbClr val="FF0000"/>
                </a:solidFill>
                <a:latin typeface="Cambria" panose="02040503050406030204" pitchFamily="18" charset="0"/>
                <a:ea typeface="Cambria" panose="02040503050406030204" pitchFamily="18" charset="0"/>
                <a:cs typeface="+mj-cs"/>
              </a:rPr>
              <a:t>Other sources: </a:t>
            </a:r>
            <a:r>
              <a:rPr lang="en-US" dirty="0">
                <a:latin typeface="Cambria" panose="02040503050406030204" pitchFamily="18" charset="0"/>
                <a:ea typeface="Cambria" panose="02040503050406030204" pitchFamily="18" charset="0"/>
                <a:cs typeface="+mj-cs"/>
              </a:rPr>
              <a:t>including </a:t>
            </a:r>
            <a:r>
              <a:rPr lang="en-US" dirty="0">
                <a:solidFill>
                  <a:srgbClr val="FF0000"/>
                </a:solidFill>
                <a:latin typeface="Cambria" panose="02040503050406030204" pitchFamily="18" charset="0"/>
                <a:ea typeface="Cambria" panose="02040503050406030204" pitchFamily="18" charset="0"/>
                <a:cs typeface="+mj-cs"/>
              </a:rPr>
              <a:t>egg–borne diseases </a:t>
            </a:r>
            <a:r>
              <a:rPr lang="en-US" dirty="0">
                <a:latin typeface="Cambria" panose="02040503050406030204" pitchFamily="18" charset="0"/>
                <a:ea typeface="Cambria" panose="02040503050406030204" pitchFamily="18" charset="0"/>
                <a:cs typeface="+mj-cs"/>
              </a:rPr>
              <a:t>(diseases that are transmitted from the infected dam to the newly hatched), </a:t>
            </a:r>
            <a:r>
              <a:rPr lang="en-US" dirty="0">
                <a:solidFill>
                  <a:srgbClr val="FF0000"/>
                </a:solidFill>
                <a:latin typeface="Cambria" panose="02040503050406030204" pitchFamily="18" charset="0"/>
                <a:ea typeface="Cambria" panose="02040503050406030204" pitchFamily="18" charset="0"/>
                <a:cs typeface="+mj-cs"/>
              </a:rPr>
              <a:t>Equipment</a:t>
            </a:r>
            <a:r>
              <a:rPr lang="en-US" dirty="0">
                <a:latin typeface="Cambria" panose="02040503050406030204" pitchFamily="18" charset="0"/>
                <a:ea typeface="Cambria" panose="02040503050406030204" pitchFamily="18" charset="0"/>
                <a:cs typeface="+mj-cs"/>
              </a:rPr>
              <a:t> (diseases and parasites can be carried on equipment), Rats (contaminated feed and litter), </a:t>
            </a:r>
            <a:r>
              <a:rPr lang="en-US" dirty="0">
                <a:solidFill>
                  <a:srgbClr val="FF0000"/>
                </a:solidFill>
                <a:latin typeface="Cambria" panose="02040503050406030204" pitchFamily="18" charset="0"/>
                <a:ea typeface="Cambria" panose="02040503050406030204" pitchFamily="18" charset="0"/>
                <a:cs typeface="+mj-cs"/>
              </a:rPr>
              <a:t>wild birds </a:t>
            </a:r>
            <a:r>
              <a:rPr lang="en-US" dirty="0">
                <a:latin typeface="Cambria" panose="02040503050406030204" pitchFamily="18" charset="0"/>
                <a:ea typeface="Cambria" panose="02040503050406030204" pitchFamily="18" charset="0"/>
                <a:cs typeface="+mj-cs"/>
              </a:rPr>
              <a:t>(capable of carrying a variety of diseases and parasites), </a:t>
            </a:r>
            <a:r>
              <a:rPr lang="en-US" dirty="0">
                <a:solidFill>
                  <a:srgbClr val="FF0000"/>
                </a:solidFill>
                <a:latin typeface="Cambria" panose="02040503050406030204" pitchFamily="18" charset="0"/>
                <a:ea typeface="Cambria" panose="02040503050406030204" pitchFamily="18" charset="0"/>
                <a:cs typeface="+mj-cs"/>
              </a:rPr>
              <a:t>insects</a:t>
            </a:r>
            <a:r>
              <a:rPr lang="en-US" dirty="0">
                <a:latin typeface="Cambria" panose="02040503050406030204" pitchFamily="18" charset="0"/>
                <a:ea typeface="Cambria" panose="02040503050406030204" pitchFamily="18" charset="0"/>
                <a:cs typeface="+mj-cs"/>
              </a:rPr>
              <a:t> (act as transmitters of diseases), and </a:t>
            </a:r>
            <a:r>
              <a:rPr lang="en-US" dirty="0">
                <a:solidFill>
                  <a:srgbClr val="FF0000"/>
                </a:solidFill>
                <a:latin typeface="Cambria" panose="02040503050406030204" pitchFamily="18" charset="0"/>
                <a:ea typeface="Cambria" panose="02040503050406030204" pitchFamily="18" charset="0"/>
                <a:cs typeface="+mj-cs"/>
              </a:rPr>
              <a:t>feed</a:t>
            </a:r>
            <a:r>
              <a:rPr lang="en-US" dirty="0">
                <a:latin typeface="Cambria" panose="02040503050406030204" pitchFamily="18" charset="0"/>
                <a:ea typeface="Cambria" panose="02040503050406030204" pitchFamily="18" charset="0"/>
                <a:cs typeface="+mj-cs"/>
              </a:rPr>
              <a:t> (feed contains infectious agents ). </a:t>
            </a:r>
            <a:endParaRPr lang="ar-IQ" dirty="0">
              <a:latin typeface="Cambria" panose="02040503050406030204" pitchFamily="18" charset="0"/>
              <a:ea typeface="Cambria" panose="02040503050406030204" pitchFamily="18" charset="0"/>
              <a:cs typeface="+mj-cs"/>
            </a:endParaRPr>
          </a:p>
          <a:p>
            <a:pPr marL="0" indent="0">
              <a:lnSpc>
                <a:spcPct val="150000"/>
              </a:lnSpc>
              <a:buNone/>
            </a:pPr>
            <a:endParaRPr lang="en-US" dirty="0">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D3670AB-A0E3-4DCF-AF1E-6E47BCEFA53C}"/>
              </a:ext>
            </a:extLst>
          </p:cNvPr>
          <p:cNvSpPr>
            <a:spLocks noGrp="1"/>
          </p:cNvSpPr>
          <p:nvPr>
            <p:ph type="subTitle" idx="1"/>
          </p:nvPr>
        </p:nvSpPr>
        <p:spPr>
          <a:xfrm>
            <a:off x="1266548" y="663529"/>
            <a:ext cx="9144000" cy="1655762"/>
          </a:xfrm>
        </p:spPr>
        <p:txBody>
          <a:bodyPr>
            <a:noAutofit/>
          </a:bodyPr>
          <a:lstStyle/>
          <a:p>
            <a:pPr algn="ctr" rtl="0"/>
            <a:r>
              <a:rPr lang="en-US" sz="2800" b="1" cap="none" dirty="0">
                <a:latin typeface="Cambria" panose="02040503050406030204" pitchFamily="18" charset="0"/>
                <a:ea typeface="Cambria" panose="02040503050406030204" pitchFamily="18" charset="0"/>
                <a:cs typeface="+mj-cs"/>
              </a:rPr>
              <a:t>Poultry Diseases</a:t>
            </a:r>
          </a:p>
          <a:p>
            <a:pPr lvl="0" algn="just" rtl="0">
              <a:buClr>
                <a:srgbClr val="1E5155">
                  <a:lumMod val="40000"/>
                  <a:lumOff val="60000"/>
                </a:srgbClr>
              </a:buClr>
            </a:pPr>
            <a:endParaRPr lang="en-US" sz="2800" cap="none" dirty="0">
              <a:latin typeface="Cambria" panose="02040503050406030204" pitchFamily="18" charset="0"/>
              <a:ea typeface="Cambria" panose="02040503050406030204" pitchFamily="18" charset="0"/>
              <a:cs typeface="+mj-cs"/>
            </a:endParaRPr>
          </a:p>
          <a:p>
            <a:pPr lvl="0" algn="just" rtl="0">
              <a:buClr>
                <a:srgbClr val="1E5155">
                  <a:lumMod val="40000"/>
                  <a:lumOff val="60000"/>
                </a:srgbClr>
              </a:buClr>
            </a:pPr>
            <a:r>
              <a:rPr lang="en-US" sz="2800" cap="none" dirty="0">
                <a:latin typeface="Cambria" panose="02040503050406030204" pitchFamily="18" charset="0"/>
                <a:ea typeface="Cambria" panose="02040503050406030204" pitchFamily="18" charset="0"/>
                <a:cs typeface="+mj-cs"/>
              </a:rPr>
              <a:t>* Disease results when normal body functions are impaired, and the degree of impairment</a:t>
            </a:r>
            <a:r>
              <a:rPr lang="ar-IQ" sz="2800" cap="none" dirty="0">
                <a:latin typeface="Cambria" panose="02040503050406030204" pitchFamily="18" charset="0"/>
                <a:ea typeface="Cambria" panose="02040503050406030204" pitchFamily="18" charset="0"/>
                <a:cs typeface="+mj-cs"/>
              </a:rPr>
              <a:t> </a:t>
            </a:r>
            <a:r>
              <a:rPr lang="en-US" sz="2800" cap="none" dirty="0">
                <a:latin typeface="Cambria" panose="02040503050406030204" pitchFamily="18" charset="0"/>
                <a:ea typeface="Cambria" panose="02040503050406030204" pitchFamily="18" charset="0"/>
                <a:cs typeface="+mj-cs"/>
              </a:rPr>
              <a:t>determines the severity of the disease. </a:t>
            </a:r>
          </a:p>
          <a:p>
            <a:pPr lvl="0" algn="just" rtl="0">
              <a:buClr>
                <a:srgbClr val="1E5155">
                  <a:lumMod val="40000"/>
                  <a:lumOff val="60000"/>
                </a:srgbClr>
              </a:buClr>
            </a:pPr>
            <a:endParaRPr lang="en-US" sz="2800" cap="none" dirty="0">
              <a:latin typeface="Cambria" panose="02040503050406030204" pitchFamily="18" charset="0"/>
              <a:ea typeface="Cambria" panose="02040503050406030204" pitchFamily="18" charset="0"/>
              <a:cs typeface="+mj-cs"/>
            </a:endParaRPr>
          </a:p>
          <a:p>
            <a:pPr marL="257174" indent="-257174" algn="just" rtl="0">
              <a:buClr>
                <a:srgbClr val="1E5155">
                  <a:lumMod val="40000"/>
                  <a:lumOff val="60000"/>
                </a:srgbClr>
              </a:buClr>
            </a:pPr>
            <a:r>
              <a:rPr lang="en-US" sz="2800" cap="none" dirty="0">
                <a:latin typeface="Cambria" panose="02040503050406030204" pitchFamily="18" charset="0"/>
                <a:ea typeface="Cambria" panose="02040503050406030204" pitchFamily="18" charset="0"/>
                <a:cs typeface="+mj-cs"/>
              </a:rPr>
              <a:t>* Disease may occur due to a deficiency of vital nutrients or the ingestion of toxic substances, or it may be the consequence of harmful infections or parasitic agents. </a:t>
            </a:r>
            <a:endParaRPr lang="ar-IQ" sz="2800" cap="none" dirty="0">
              <a:latin typeface="Cambria" panose="02040503050406030204" pitchFamily="18" charset="0"/>
              <a:ea typeface="Cambria" panose="02040503050406030204" pitchFamily="18" charset="0"/>
              <a:cs typeface="+mj-cs"/>
            </a:endParaRPr>
          </a:p>
          <a:p>
            <a:pPr algn="r" rtl="0"/>
            <a:endParaRPr lang="en-US" sz="2800" cap="none" dirty="0">
              <a:latin typeface="Cambria" panose="02040503050406030204" pitchFamily="18" charset="0"/>
              <a:ea typeface="Cambria" panose="02040503050406030204" pitchFamily="18" charset="0"/>
              <a:cs typeface="+mj-cs"/>
            </a:endParaRPr>
          </a:p>
          <a:p>
            <a:pPr algn="r" rtl="0"/>
            <a:endParaRPr lang="ar-IQ" sz="2800" dirty="0">
              <a:latin typeface="Cambria" panose="02040503050406030204" pitchFamily="18" charset="0"/>
              <a:ea typeface="Cambria" panose="02040503050406030204" pitchFamily="18" charset="0"/>
              <a:cs typeface="+mj-cs"/>
            </a:endParaRPr>
          </a:p>
          <a:p>
            <a:endParaRPr lang="en-US" sz="2800" dirty="0">
              <a:cs typeface="+mj-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4B8BF3-E853-4FCE-823B-77C762C63684}"/>
              </a:ext>
            </a:extLst>
          </p:cNvPr>
          <p:cNvSpPr txBox="1"/>
          <p:nvPr/>
        </p:nvSpPr>
        <p:spPr>
          <a:xfrm>
            <a:off x="124288" y="85714"/>
            <a:ext cx="12192000" cy="4719369"/>
          </a:xfrm>
          <a:prstGeom prst="rect">
            <a:avLst/>
          </a:prstGeom>
          <a:noFill/>
        </p:spPr>
        <p:txBody>
          <a:bodyPr wrap="square">
            <a:spAutoFit/>
          </a:bodyPr>
          <a:lstStyle/>
          <a:p>
            <a:pPr>
              <a:lnSpc>
                <a:spcPct val="150000"/>
              </a:lnSpc>
            </a:pPr>
            <a:r>
              <a:rPr lang="en-US" sz="3600" b="1" dirty="0">
                <a:solidFill>
                  <a:srgbClr val="FFC000"/>
                </a:solidFill>
              </a:rPr>
              <a:t>Infectious</a:t>
            </a:r>
            <a:endParaRPr lang="en-US" sz="2400" dirty="0"/>
          </a:p>
          <a:p>
            <a:pPr>
              <a:lnSpc>
                <a:spcPct val="150000"/>
              </a:lnSpc>
            </a:pPr>
            <a:r>
              <a:rPr lang="en-US" sz="2800" dirty="0"/>
              <a:t>1-Virus: Newcastle Disease, Avian Encephalomyelitis, Fowl Pox, Marek's Disease, Infectious Bronchitis, Infectious Laryngotracheitis, </a:t>
            </a:r>
            <a:r>
              <a:rPr lang="en-US" sz="2800" dirty="0" err="1"/>
              <a:t>Gumboro</a:t>
            </a:r>
            <a:r>
              <a:rPr lang="en-US" sz="2800" dirty="0"/>
              <a:t> Disease (Infectious Bursal Disease), Duck Virus Hepatitis</a:t>
            </a:r>
          </a:p>
          <a:p>
            <a:pPr>
              <a:lnSpc>
                <a:spcPct val="150000"/>
              </a:lnSpc>
            </a:pPr>
            <a:r>
              <a:rPr lang="en-US" sz="2800" dirty="0"/>
              <a:t>2- Mycoplasma: Chronic Respiratory Disease</a:t>
            </a:r>
          </a:p>
          <a:p>
            <a:pPr>
              <a:lnSpc>
                <a:spcPct val="150000"/>
              </a:lnSpc>
            </a:pPr>
            <a:r>
              <a:rPr lang="en-US" sz="2800" dirty="0"/>
              <a:t>3-Bacteria: Fowl Cholera, Salmonellosis, Pullorum, Fowl Typhoid, Infectious Sinusitis, Colibacillosis</a:t>
            </a:r>
          </a:p>
        </p:txBody>
      </p:sp>
    </p:spTree>
    <p:extLst>
      <p:ext uri="{BB962C8B-B14F-4D97-AF65-F5344CB8AC3E}">
        <p14:creationId xmlns:p14="http://schemas.microsoft.com/office/powerpoint/2010/main" val="2716810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689A5E-86A0-4AA9-87B9-C52CEAC22B90}"/>
              </a:ext>
            </a:extLst>
          </p:cNvPr>
          <p:cNvSpPr txBox="1"/>
          <p:nvPr/>
        </p:nvSpPr>
        <p:spPr>
          <a:xfrm>
            <a:off x="0" y="-640308"/>
            <a:ext cx="12192000" cy="6766276"/>
          </a:xfrm>
          <a:prstGeom prst="rect">
            <a:avLst/>
          </a:prstGeom>
          <a:noFill/>
        </p:spPr>
        <p:txBody>
          <a:bodyPr wrap="square">
            <a:spAutoFit/>
          </a:bodyPr>
          <a:lstStyle/>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4-Parasites</a:t>
            </a:r>
          </a:p>
          <a:p>
            <a:pPr>
              <a:lnSpc>
                <a:spcPct val="150000"/>
              </a:lnSpc>
            </a:pPr>
            <a:r>
              <a:rPr lang="en-US" sz="2400" dirty="0">
                <a:latin typeface="Times New Roman" panose="02020603050405020304" pitchFamily="18" charset="0"/>
                <a:cs typeface="Times New Roman" panose="02020603050405020304" pitchFamily="18" charset="0"/>
              </a:rPr>
              <a:t>A-Ectoparasites: lice, mites, ticks</a:t>
            </a:r>
          </a:p>
          <a:p>
            <a:pPr>
              <a:lnSpc>
                <a:spcPct val="150000"/>
              </a:lnSpc>
            </a:pPr>
            <a:r>
              <a:rPr lang="en-US" sz="2400" dirty="0">
                <a:latin typeface="Times New Roman" panose="02020603050405020304" pitchFamily="18" charset="0"/>
                <a:cs typeface="Times New Roman" panose="02020603050405020304" pitchFamily="18" charset="0"/>
              </a:rPr>
              <a:t>B-Endoparasites: nematodes, </a:t>
            </a:r>
            <a:r>
              <a:rPr lang="en-US" sz="2400" dirty="0" err="1">
                <a:latin typeface="Times New Roman" panose="02020603050405020304" pitchFamily="18" charset="0"/>
                <a:cs typeface="Times New Roman" panose="02020603050405020304" pitchFamily="18" charset="0"/>
              </a:rPr>
              <a:t>Histomoniasis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Haemoparasites</a:t>
            </a:r>
            <a:r>
              <a:rPr lang="en-US" sz="2400" dirty="0">
                <a:latin typeface="Times New Roman" panose="02020603050405020304" pitchFamily="18" charset="0"/>
                <a:cs typeface="Times New Roman" panose="02020603050405020304" pitchFamily="18" charset="0"/>
              </a:rPr>
              <a:t>, round worms, hair worms, Avian Malaria</a:t>
            </a:r>
          </a:p>
          <a:p>
            <a:pPr>
              <a:lnSpc>
                <a:spcPct val="150000"/>
              </a:lnSpc>
            </a:pPr>
            <a:r>
              <a:rPr lang="en-US" sz="2400" dirty="0">
                <a:latin typeface="Times New Roman" panose="02020603050405020304" pitchFamily="18" charset="0"/>
                <a:cs typeface="Times New Roman" panose="02020603050405020304" pitchFamily="18" charset="0"/>
              </a:rPr>
              <a:t>5-Protozoa: Coccidiosis, Blackhead</a:t>
            </a:r>
          </a:p>
          <a:p>
            <a:pPr>
              <a:lnSpc>
                <a:spcPct val="150000"/>
              </a:lnSpc>
            </a:pPr>
            <a:r>
              <a:rPr lang="en-US" sz="2400" dirty="0">
                <a:latin typeface="Times New Roman" panose="02020603050405020304" pitchFamily="18" charset="0"/>
                <a:cs typeface="Times New Roman" panose="02020603050405020304" pitchFamily="18" charset="0"/>
              </a:rPr>
              <a:t>6-Fungus : Aspergillosis: A. </a:t>
            </a:r>
            <a:r>
              <a:rPr lang="en-US" sz="2400" dirty="0" err="1">
                <a:latin typeface="Times New Roman" panose="02020603050405020304" pitchFamily="18" charset="0"/>
                <a:cs typeface="Times New Roman" panose="02020603050405020304" pitchFamily="18" charset="0"/>
              </a:rPr>
              <a:t>flavis</a:t>
            </a:r>
            <a:r>
              <a:rPr lang="en-US" sz="2400" dirty="0">
                <a:latin typeface="Times New Roman" panose="02020603050405020304" pitchFamily="18" charset="0"/>
                <a:cs typeface="Times New Roman" panose="02020603050405020304" pitchFamily="18" charset="0"/>
              </a:rPr>
              <a:t> (toxins), A. fumigatus (</a:t>
            </a:r>
            <a:r>
              <a:rPr lang="en-US" sz="2400" dirty="0" err="1">
                <a:latin typeface="Times New Roman" panose="02020603050405020304" pitchFamily="18" charset="0"/>
                <a:cs typeface="Times New Roman" panose="02020603050405020304" pitchFamily="18" charset="0"/>
              </a:rPr>
              <a:t>airsaculitis</a:t>
            </a:r>
            <a:r>
              <a:rPr lang="en-US" sz="2400" dirty="0">
                <a:latin typeface="Times New Roman" panose="02020603050405020304" pitchFamily="18" charset="0"/>
                <a:cs typeface="Times New Roman" panose="02020603050405020304" pitchFamily="18" charset="0"/>
              </a:rPr>
              <a:t>)</a:t>
            </a:r>
          </a:p>
          <a:p>
            <a:pPr>
              <a:lnSpc>
                <a:spcPct val="150000"/>
              </a:lnSpc>
            </a:pPr>
            <a:r>
              <a:rPr lang="en-US" sz="4400" b="1" dirty="0">
                <a:solidFill>
                  <a:srgbClr val="FFC000"/>
                </a:solidFill>
                <a:latin typeface="Times New Roman" panose="02020603050405020304" pitchFamily="18" charset="0"/>
                <a:cs typeface="Times New Roman" panose="02020603050405020304" pitchFamily="18" charset="0"/>
              </a:rPr>
              <a:t>Non-Infectious</a:t>
            </a:r>
          </a:p>
          <a:p>
            <a:pPr>
              <a:lnSpc>
                <a:spcPct val="150000"/>
              </a:lnSpc>
            </a:pPr>
            <a:r>
              <a:rPr lang="en-US" sz="2400" dirty="0">
                <a:latin typeface="Times New Roman" panose="02020603050405020304" pitchFamily="18" charset="0"/>
                <a:cs typeface="Times New Roman" panose="02020603050405020304" pitchFamily="18" charset="0"/>
              </a:rPr>
              <a:t>1-Deficiencies: rickets, curled toe paralysis, encephalomalacia</a:t>
            </a:r>
          </a:p>
          <a:p>
            <a:pPr>
              <a:lnSpc>
                <a:spcPct val="150000"/>
              </a:lnSpc>
            </a:pPr>
            <a:r>
              <a:rPr lang="en-US" sz="2400" dirty="0">
                <a:latin typeface="Times New Roman" panose="02020603050405020304" pitchFamily="18" charset="0"/>
                <a:cs typeface="Times New Roman" panose="02020603050405020304" pitchFamily="18" charset="0"/>
              </a:rPr>
              <a:t>2-Toxicities: salt poisoning, food poisoning (Botulism Clostridium botulinum and C. perfringens), poisonous plants</a:t>
            </a:r>
          </a:p>
        </p:txBody>
      </p:sp>
    </p:spTree>
    <p:extLst>
      <p:ext uri="{BB962C8B-B14F-4D97-AF65-F5344CB8AC3E}">
        <p14:creationId xmlns:p14="http://schemas.microsoft.com/office/powerpoint/2010/main" val="93825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099E1B-2380-44FA-BC92-3EFDCD1B4868}"/>
              </a:ext>
            </a:extLst>
          </p:cNvPr>
          <p:cNvSpPr txBox="1"/>
          <p:nvPr/>
        </p:nvSpPr>
        <p:spPr>
          <a:xfrm>
            <a:off x="712433" y="281412"/>
            <a:ext cx="6094520"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poultry husbandry. </a:t>
            </a:r>
          </a:p>
        </p:txBody>
      </p:sp>
      <p:sp>
        <p:nvSpPr>
          <p:cNvPr id="5" name="TextBox 4">
            <a:extLst>
              <a:ext uri="{FF2B5EF4-FFF2-40B4-BE49-F238E27FC236}">
                <a16:creationId xmlns:a16="http://schemas.microsoft.com/office/drawing/2014/main" id="{B5EB5158-98FC-45FD-878A-2D626AD6C750}"/>
              </a:ext>
            </a:extLst>
          </p:cNvPr>
          <p:cNvSpPr txBox="1"/>
          <p:nvPr/>
        </p:nvSpPr>
        <p:spPr>
          <a:xfrm>
            <a:off x="210105" y="1259669"/>
            <a:ext cx="11771790" cy="2600199"/>
          </a:xfrm>
          <a:prstGeom prst="rect">
            <a:avLst/>
          </a:prstGeom>
          <a:noFill/>
        </p:spPr>
        <p:txBody>
          <a:bodyPr wrap="square">
            <a:spAutoFit/>
          </a:bodyPr>
          <a:lstStyle/>
          <a:p>
            <a:pPr algn="l">
              <a:lnSpc>
                <a:spcPct val="150000"/>
              </a:lnSpc>
            </a:pPr>
            <a:r>
              <a:rPr lang="en-US" sz="2800" b="1" i="0" dirty="0">
                <a:effectLst/>
                <a:latin typeface="Times New Roman" panose="02020603050405020304" pitchFamily="18" charset="0"/>
                <a:cs typeface="Times New Roman" panose="02020603050405020304" pitchFamily="18" charset="0"/>
              </a:rPr>
              <a:t>What Is Poultry Farming?</a:t>
            </a:r>
          </a:p>
          <a:p>
            <a:pPr algn="l">
              <a:lnSpc>
                <a:spcPct val="150000"/>
              </a:lnSpc>
            </a:pPr>
            <a:r>
              <a:rPr lang="en-US" sz="2800" b="0" i="0" dirty="0">
                <a:effectLst/>
                <a:latin typeface="Times New Roman" panose="02020603050405020304" pitchFamily="18" charset="0"/>
                <a:cs typeface="Times New Roman" panose="02020603050405020304" pitchFamily="18" charset="0"/>
              </a:rPr>
              <a:t>In poultry farming, rearing and management of fowls are done for two purposes-</a:t>
            </a:r>
          </a:p>
          <a:p>
            <a:pPr algn="l">
              <a:lnSpc>
                <a:spcPct val="150000"/>
              </a:lnSpc>
              <a:buFont typeface="Arial" panose="020B0604020202020204" pitchFamily="34" charset="0"/>
              <a:buChar char="•"/>
            </a:pPr>
            <a:r>
              <a:rPr lang="en-US" sz="2800" b="0" i="0" dirty="0">
                <a:effectLst/>
                <a:latin typeface="Times New Roman" panose="02020603050405020304" pitchFamily="18" charset="0"/>
                <a:cs typeface="Times New Roman" panose="02020603050405020304" pitchFamily="18" charset="0"/>
              </a:rPr>
              <a:t>Production of the eggs.</a:t>
            </a:r>
          </a:p>
          <a:p>
            <a:pPr algn="l">
              <a:lnSpc>
                <a:spcPct val="150000"/>
              </a:lnSpc>
              <a:buFont typeface="Arial" panose="020B0604020202020204" pitchFamily="34" charset="0"/>
              <a:buChar char="•"/>
            </a:pPr>
            <a:r>
              <a:rPr lang="en-US" sz="2800" b="0" i="0" dirty="0">
                <a:effectLst/>
                <a:latin typeface="Times New Roman" panose="02020603050405020304" pitchFamily="18" charset="0"/>
                <a:cs typeface="Times New Roman" panose="02020603050405020304" pitchFamily="18" charset="0"/>
              </a:rPr>
              <a:t>Production of meat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58197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6F9BC-C2E0-4314-9949-69B0D19857E2}"/>
              </a:ext>
            </a:extLst>
          </p:cNvPr>
          <p:cNvSpPr txBox="1"/>
          <p:nvPr/>
        </p:nvSpPr>
        <p:spPr>
          <a:xfrm>
            <a:off x="115409" y="565459"/>
            <a:ext cx="11913833" cy="2958502"/>
          </a:xfrm>
          <a:prstGeom prst="rect">
            <a:avLst/>
          </a:prstGeom>
          <a:noFill/>
        </p:spPr>
        <p:txBody>
          <a:bodyPr wrap="square">
            <a:spAutoFit/>
          </a:bodyPr>
          <a:lstStyle/>
          <a:p>
            <a:pPr algn="just">
              <a:lnSpc>
                <a:spcPct val="150000"/>
              </a:lnSpc>
            </a:pPr>
            <a:r>
              <a:rPr lang="en-US" sz="3200" b="1" i="0" dirty="0">
                <a:effectLst/>
                <a:latin typeface="Times New Roman" panose="02020603050405020304" pitchFamily="18" charset="0"/>
                <a:cs typeface="Times New Roman" panose="02020603050405020304" pitchFamily="18" charset="0"/>
              </a:rPr>
              <a:t>Farm Management</a:t>
            </a:r>
          </a:p>
          <a:p>
            <a:pPr algn="just">
              <a:lnSpc>
                <a:spcPct val="150000"/>
              </a:lnSpc>
            </a:pPr>
            <a:r>
              <a:rPr lang="en-US" sz="3200" b="0" i="0" dirty="0">
                <a:effectLst/>
                <a:latin typeface="Times New Roman" panose="02020603050405020304" pitchFamily="18" charset="0"/>
                <a:cs typeface="Times New Roman" panose="02020603050405020304" pitchFamily="18" charset="0"/>
              </a:rPr>
              <a:t>Poultry farming involves both egg layers and broilers. The housing, feeding, and growing conditions for broilers and egg layers are different. Good management practices are required for high yields.</a:t>
            </a:r>
          </a:p>
        </p:txBody>
      </p:sp>
    </p:spTree>
    <p:extLst>
      <p:ext uri="{BB962C8B-B14F-4D97-AF65-F5344CB8AC3E}">
        <p14:creationId xmlns:p14="http://schemas.microsoft.com/office/powerpoint/2010/main" val="24530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DD488A-AE3F-4659-AF39-B17F88E24E80}"/>
              </a:ext>
            </a:extLst>
          </p:cNvPr>
          <p:cNvSpPr txBox="1"/>
          <p:nvPr/>
        </p:nvSpPr>
        <p:spPr>
          <a:xfrm>
            <a:off x="239696" y="600969"/>
            <a:ext cx="11851690" cy="4147739"/>
          </a:xfrm>
          <a:prstGeom prst="rect">
            <a:avLst/>
          </a:prstGeom>
          <a:noFill/>
        </p:spPr>
        <p:txBody>
          <a:bodyPr wrap="square">
            <a:spAutoFit/>
          </a:bodyPr>
          <a:lstStyle/>
          <a:p>
            <a:pPr>
              <a:lnSpc>
                <a:spcPct val="150000"/>
              </a:lnSpc>
            </a:pPr>
            <a:r>
              <a:rPr lang="en-US" sz="3600" dirty="0">
                <a:latin typeface="Times New Roman" panose="02020603050405020304" pitchFamily="18" charset="0"/>
                <a:cs typeface="Times New Roman" panose="02020603050405020304" pitchFamily="18" charset="0"/>
              </a:rPr>
              <a:t>Shelter</a:t>
            </a:r>
          </a:p>
          <a:p>
            <a:pPr>
              <a:lnSpc>
                <a:spcPct val="150000"/>
              </a:lnSpc>
            </a:pPr>
            <a:r>
              <a:rPr lang="en-US" sz="3600" dirty="0">
                <a:latin typeface="Times New Roman" panose="02020603050405020304" pitchFamily="18" charset="0"/>
                <a:cs typeface="Times New Roman" panose="02020603050405020304" pitchFamily="18" charset="0"/>
              </a:rPr>
              <a:t>Poultry birds need to be maintained strictly and hygienically with proper housing. A good, clean environment with proper ventilation should be provided. The farm should be pest-free and disease-free. Layers require regular temperature.</a:t>
            </a:r>
          </a:p>
        </p:txBody>
      </p:sp>
    </p:spTree>
    <p:extLst>
      <p:ext uri="{BB962C8B-B14F-4D97-AF65-F5344CB8AC3E}">
        <p14:creationId xmlns:p14="http://schemas.microsoft.com/office/powerpoint/2010/main" val="3451864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_2024-09-22_12-06-26">
            <a:hlinkClick r:id="" action="ppaction://media"/>
            <a:extLst>
              <a:ext uri="{FF2B5EF4-FFF2-40B4-BE49-F238E27FC236}">
                <a16:creationId xmlns:a16="http://schemas.microsoft.com/office/drawing/2014/main" id="{3A998841-1896-4446-9A1D-321BEA4F28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67" y="255325"/>
            <a:ext cx="12008119" cy="6385171"/>
          </a:xfrm>
          <a:prstGeom prst="rect">
            <a:avLst/>
          </a:prstGeom>
        </p:spPr>
      </p:pic>
    </p:spTree>
    <p:extLst>
      <p:ext uri="{BB962C8B-B14F-4D97-AF65-F5344CB8AC3E}">
        <p14:creationId xmlns:p14="http://schemas.microsoft.com/office/powerpoint/2010/main" val="28914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_2023-10-07_13-35-01">
            <a:hlinkClick r:id="" action="ppaction://media"/>
            <a:extLst>
              <a:ext uri="{FF2B5EF4-FFF2-40B4-BE49-F238E27FC236}">
                <a16:creationId xmlns:a16="http://schemas.microsoft.com/office/drawing/2014/main" id="{BA3D818A-FA86-45BE-A6A8-71E77A858D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25771" y="198438"/>
            <a:ext cx="6702641" cy="6501310"/>
          </a:xfrm>
          <a:prstGeom prst="rect">
            <a:avLst/>
          </a:prstGeom>
        </p:spPr>
      </p:pic>
    </p:spTree>
    <p:extLst>
      <p:ext uri="{BB962C8B-B14F-4D97-AF65-F5344CB8AC3E}">
        <p14:creationId xmlns:p14="http://schemas.microsoft.com/office/powerpoint/2010/main" val="158899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مجموعة 2">
            <a:extLst>
              <a:ext uri="{FF2B5EF4-FFF2-40B4-BE49-F238E27FC236}">
                <a16:creationId xmlns:a16="http://schemas.microsoft.com/office/drawing/2014/main" id="{12FDB989-0A18-40DF-AE50-00106E71226A}"/>
              </a:ext>
            </a:extLst>
          </p:cNvPr>
          <p:cNvGrpSpPr/>
          <p:nvPr/>
        </p:nvGrpSpPr>
        <p:grpSpPr>
          <a:xfrm>
            <a:off x="1524002" y="128338"/>
            <a:ext cx="9143999" cy="6541986"/>
            <a:chOff x="0" y="128337"/>
            <a:chExt cx="9143999" cy="6541986"/>
          </a:xfrm>
        </p:grpSpPr>
        <p:pic>
          <p:nvPicPr>
            <p:cNvPr id="1026" name="Picture 2" descr="Free Vector | Flat style science lab elements">
              <a:extLst>
                <a:ext uri="{FF2B5EF4-FFF2-40B4-BE49-F238E27FC236}">
                  <a16:creationId xmlns:a16="http://schemas.microsoft.com/office/drawing/2014/main" id="{DD26FB1E-BCFF-4920-A11A-2D7627AC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84" y="128337"/>
              <a:ext cx="8915400" cy="57109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مربع نص 4">
              <a:extLst>
                <a:ext uri="{FF2B5EF4-FFF2-40B4-BE49-F238E27FC236}">
                  <a16:creationId xmlns:a16="http://schemas.microsoft.com/office/drawing/2014/main" id="{5C0C5FFB-DACC-4B16-928A-59849C8B6844}"/>
                </a:ext>
              </a:extLst>
            </p:cNvPr>
            <p:cNvSpPr txBox="1"/>
            <p:nvPr/>
          </p:nvSpPr>
          <p:spPr>
            <a:xfrm>
              <a:off x="0" y="5839326"/>
              <a:ext cx="9143999" cy="83099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800" dirty="0">
                  <a:latin typeface="Cambria" panose="02040503050406030204" pitchFamily="18" charset="0"/>
                  <a:ea typeface="Cambria" panose="02040503050406030204" pitchFamily="18" charset="0"/>
                </a:rPr>
                <a:t>Safety</a:t>
              </a:r>
              <a:r>
                <a:rPr lang="en-US" sz="3600" dirty="0">
                  <a:latin typeface="Cambria" panose="02040503050406030204" pitchFamily="18" charset="0"/>
                  <a:ea typeface="Cambria" panose="02040503050406030204" pitchFamily="18" charset="0"/>
                </a:rPr>
                <a:t> </a:t>
              </a:r>
              <a:r>
                <a:rPr lang="en-US" sz="4800" dirty="0">
                  <a:latin typeface="Cambria" panose="02040503050406030204" pitchFamily="18" charset="0"/>
                  <a:ea typeface="Cambria" panose="02040503050406030204" pitchFamily="18" charset="0"/>
                </a:rPr>
                <a:t>in</a:t>
              </a:r>
              <a:r>
                <a:rPr lang="en-US" sz="3600" dirty="0">
                  <a:latin typeface="Cambria" panose="02040503050406030204" pitchFamily="18" charset="0"/>
                  <a:ea typeface="Cambria" panose="02040503050406030204" pitchFamily="18" charset="0"/>
                </a:rPr>
                <a:t> </a:t>
              </a:r>
              <a:r>
                <a:rPr lang="en-US" sz="4800" dirty="0">
                  <a:latin typeface="Cambria" panose="02040503050406030204" pitchFamily="18" charset="0"/>
                  <a:ea typeface="Cambria" panose="02040503050406030204" pitchFamily="18" charset="0"/>
                </a:rPr>
                <a:t>the</a:t>
              </a:r>
              <a:r>
                <a:rPr lang="en-US" sz="3600" dirty="0">
                  <a:latin typeface="Cambria" panose="02040503050406030204" pitchFamily="18" charset="0"/>
                  <a:ea typeface="Cambria" panose="02040503050406030204" pitchFamily="18" charset="0"/>
                </a:rPr>
                <a:t> </a:t>
              </a:r>
              <a:r>
                <a:rPr lang="en-US" sz="4800" dirty="0">
                  <a:latin typeface="Cambria" panose="02040503050406030204" pitchFamily="18" charset="0"/>
                  <a:ea typeface="Cambria" panose="02040503050406030204" pitchFamily="18" charset="0"/>
                </a:rPr>
                <a:t>Poultry</a:t>
              </a:r>
              <a:r>
                <a:rPr lang="en-US" sz="3600" dirty="0">
                  <a:latin typeface="Cambria" panose="02040503050406030204" pitchFamily="18" charset="0"/>
                  <a:ea typeface="Cambria" panose="02040503050406030204" pitchFamily="18" charset="0"/>
                </a:rPr>
                <a:t> </a:t>
              </a:r>
              <a:r>
                <a:rPr lang="en-US" sz="4800" dirty="0">
                  <a:latin typeface="Cambria" panose="02040503050406030204" pitchFamily="18" charset="0"/>
                  <a:ea typeface="Cambria" panose="02040503050406030204" pitchFamily="18" charset="0"/>
                </a:rPr>
                <a:t>Laboratory</a:t>
              </a:r>
              <a:endParaRPr lang="ar-IQ" sz="4800" dirty="0">
                <a:latin typeface="Cambria" panose="02040503050406030204" pitchFamily="18" charset="0"/>
                <a:ea typeface="Cambria" panose="02040503050406030204" pitchFamily="18" charset="0"/>
              </a:endParaRPr>
            </a:p>
          </p:txBody>
        </p:sp>
      </p:grpSp>
      <mc:AlternateContent xmlns:mc="http://schemas.openxmlformats.org/markup-compatibility/2006" xmlns:pslz="http://schemas.microsoft.com/office/powerpoint/2016/slidezoom">
        <mc:Choice Requires="pslz">
          <p:graphicFrame>
            <p:nvGraphicFramePr>
              <p:cNvPr id="7" name="صورة الشريحة 6">
                <a:extLst>
                  <a:ext uri="{FF2B5EF4-FFF2-40B4-BE49-F238E27FC236}">
                    <a16:creationId xmlns:a16="http://schemas.microsoft.com/office/drawing/2014/main" id="{978A4ACC-6F2B-4937-A2AC-40ACAD140572}"/>
                  </a:ext>
                </a:extLst>
              </p:cNvPr>
              <p:cNvGraphicFramePr>
                <a:graphicFrameLocks noChangeAspect="1"/>
              </p:cNvGraphicFramePr>
              <p:nvPr>
                <p:extLst>
                  <p:ext uri="{D42A27DB-BD31-4B8C-83A1-F6EECF244321}">
                    <p14:modId xmlns:p14="http://schemas.microsoft.com/office/powerpoint/2010/main" val="1567663454"/>
                  </p:ext>
                </p:extLst>
              </p:nvPr>
            </p:nvGraphicFramePr>
            <p:xfrm rot="10800000">
              <a:off x="5554942" y="1938449"/>
              <a:ext cx="68236" cy="51177"/>
            </p:xfrm>
            <a:graphic>
              <a:graphicData uri="http://schemas.microsoft.com/office/powerpoint/2016/slidezoom">
                <pslz:sldZm>
                  <pslz:sldZmObj sldId="269" cId="999011168">
                    <pslz:zmPr id="{080A2F1A-D8A4-421F-8769-8913334DA643}" transitionDur="1000">
                      <p166:blipFill xmlns:p166="http://schemas.microsoft.com/office/powerpoint/2016/6/main">
                        <a:blip r:embed="rId4"/>
                        <a:stretch>
                          <a:fillRect/>
                        </a:stretch>
                      </p166:blipFill>
                      <p166:spPr xmlns:p166="http://schemas.microsoft.com/office/powerpoint/2016/6/main">
                        <a:xfrm rot="10800000">
                          <a:off x="0" y="0"/>
                          <a:ext cx="68236" cy="51177"/>
                        </a:xfrm>
                        <a:prstGeom prst="rect">
                          <a:avLst/>
                        </a:prstGeom>
                        <a:ln w="3175">
                          <a:noFill/>
                        </a:ln>
                      </p166:spPr>
                    </pslz:zmPr>
                  </pslz:sldZmObj>
                </pslz:sldZm>
              </a:graphicData>
            </a:graphic>
          </p:graphicFrame>
        </mc:Choice>
        <mc:Fallback xmlns="">
          <p:pic>
            <p:nvPicPr>
              <p:cNvPr id="7" name="صورة الشريحة 6">
                <a:extLst>
                  <a:ext uri="{FF2B5EF4-FFF2-40B4-BE49-F238E27FC236}">
                    <a16:creationId xmlns:a16="http://schemas.microsoft.com/office/drawing/2014/main" id="{978A4ACC-6F2B-4937-A2AC-40ACAD140572}"/>
                  </a:ext>
                </a:extLst>
              </p:cNvPr>
              <p:cNvPicPr>
                <a:picLocks noGrp="1" noRot="1" noChangeAspect="1" noMove="1" noResize="1" noEditPoints="1" noAdjustHandles="1" noChangeArrowheads="1" noChangeShapeType="1"/>
              </p:cNvPicPr>
              <p:nvPr/>
            </p:nvPicPr>
            <p:blipFill>
              <a:blip r:embed="rId5"/>
              <a:stretch>
                <a:fillRect/>
              </a:stretch>
            </p:blipFill>
            <p:spPr>
              <a:xfrm rot="10800000">
                <a:off x="5554942" y="1938449"/>
                <a:ext cx="68236" cy="51177"/>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9" name="صورة الشريحة 8">
                <a:extLst>
                  <a:ext uri="{FF2B5EF4-FFF2-40B4-BE49-F238E27FC236}">
                    <a16:creationId xmlns:a16="http://schemas.microsoft.com/office/drawing/2014/main" id="{6E4D1B0B-CB6D-4565-AD00-86972B5490CD}"/>
                  </a:ext>
                </a:extLst>
              </p:cNvPr>
              <p:cNvGraphicFramePr>
                <a:graphicFrameLocks noChangeAspect="1"/>
              </p:cNvGraphicFramePr>
              <p:nvPr>
                <p:extLst>
                  <p:ext uri="{D42A27DB-BD31-4B8C-83A1-F6EECF244321}">
                    <p14:modId xmlns:p14="http://schemas.microsoft.com/office/powerpoint/2010/main" val="1714345114"/>
                  </p:ext>
                </p:extLst>
              </p:nvPr>
            </p:nvGraphicFramePr>
            <p:xfrm rot="5623527">
              <a:off x="9247983" y="1701326"/>
              <a:ext cx="60959" cy="45719"/>
            </p:xfrm>
            <a:graphic>
              <a:graphicData uri="http://schemas.microsoft.com/office/powerpoint/2016/slidezoom">
                <pslz:sldZm>
                  <pslz:sldZmObj sldId="258" cId="3801989329">
                    <pslz:zmPr id="{381923A7-24DE-4B5D-ACE9-CF57EB6FCBD3}" transitionDur="1000">
                      <p166:blipFill xmlns:p166="http://schemas.microsoft.com/office/powerpoint/2016/6/main">
                        <a:blip r:embed="rId6"/>
                        <a:stretch>
                          <a:fillRect/>
                        </a:stretch>
                      </p166:blipFill>
                      <p166:spPr xmlns:p166="http://schemas.microsoft.com/office/powerpoint/2016/6/main">
                        <a:xfrm rot="5623527">
                          <a:off x="0" y="0"/>
                          <a:ext cx="60959" cy="45719"/>
                        </a:xfrm>
                        <a:prstGeom prst="rect">
                          <a:avLst/>
                        </a:prstGeom>
                        <a:ln w="3175">
                          <a:noFill/>
                        </a:ln>
                      </p166:spPr>
                    </pslz:zmPr>
                  </pslz:sldZmObj>
                </pslz:sldZm>
              </a:graphicData>
            </a:graphic>
          </p:graphicFrame>
        </mc:Choice>
        <mc:Fallback xmlns="">
          <p:pic>
            <p:nvPicPr>
              <p:cNvPr id="9" name="صورة الشريحة 8">
                <a:extLst>
                  <a:ext uri="{FF2B5EF4-FFF2-40B4-BE49-F238E27FC236}">
                    <a16:creationId xmlns:a16="http://schemas.microsoft.com/office/drawing/2014/main" id="{6E4D1B0B-CB6D-4565-AD00-86972B5490CD}"/>
                  </a:ext>
                </a:extLst>
              </p:cNvPr>
              <p:cNvPicPr>
                <a:picLocks noGrp="1" noRot="1" noChangeAspect="1" noMove="1" noResize="1" noEditPoints="1" noAdjustHandles="1" noChangeArrowheads="1" noChangeShapeType="1"/>
              </p:cNvPicPr>
              <p:nvPr/>
            </p:nvPicPr>
            <p:blipFill>
              <a:blip r:embed="rId7"/>
              <a:stretch>
                <a:fillRect/>
              </a:stretch>
            </p:blipFill>
            <p:spPr>
              <a:xfrm rot="5623527">
                <a:off x="9247983" y="1701326"/>
                <a:ext cx="60959" cy="4571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1" name="صورة الشريحة 10">
                <a:extLst>
                  <a:ext uri="{FF2B5EF4-FFF2-40B4-BE49-F238E27FC236}">
                    <a16:creationId xmlns:a16="http://schemas.microsoft.com/office/drawing/2014/main" id="{8F4C8B5D-F9FF-4479-8CAF-0E1838053BC6}"/>
                  </a:ext>
                </a:extLst>
              </p:cNvPr>
              <p:cNvGraphicFramePr>
                <a:graphicFrameLocks noChangeAspect="1"/>
              </p:cNvGraphicFramePr>
              <p:nvPr>
                <p:extLst>
                  <p:ext uri="{D42A27DB-BD31-4B8C-83A1-F6EECF244321}">
                    <p14:modId xmlns:p14="http://schemas.microsoft.com/office/powerpoint/2010/main" val="291431725"/>
                  </p:ext>
                </p:extLst>
              </p:nvPr>
            </p:nvGraphicFramePr>
            <p:xfrm>
              <a:off x="6565901" y="4113533"/>
              <a:ext cx="60959" cy="45719"/>
            </p:xfrm>
            <a:graphic>
              <a:graphicData uri="http://schemas.microsoft.com/office/powerpoint/2016/slidezoom">
                <pslz:sldZm>
                  <pslz:sldZmObj sldId="257" cId="2317625082">
                    <pslz:zmPr id="{7F8E1229-CB90-4A87-95D8-44239788E996}" transitionDur="1000">
                      <p166:blipFill xmlns:p166="http://schemas.microsoft.com/office/powerpoint/2016/6/main">
                        <a:blip r:embed="rId8"/>
                        <a:stretch>
                          <a:fillRect/>
                        </a:stretch>
                      </p166:blipFill>
                      <p166:spPr xmlns:p166="http://schemas.microsoft.com/office/powerpoint/2016/6/main">
                        <a:xfrm>
                          <a:off x="0" y="0"/>
                          <a:ext cx="60959" cy="45719"/>
                        </a:xfrm>
                        <a:prstGeom prst="rect">
                          <a:avLst/>
                        </a:prstGeom>
                        <a:ln w="3175">
                          <a:noFill/>
                        </a:ln>
                      </p166:spPr>
                    </pslz:zmPr>
                  </pslz:sldZmObj>
                </pslz:sldZm>
              </a:graphicData>
            </a:graphic>
          </p:graphicFrame>
        </mc:Choice>
        <mc:Fallback xmlns="">
          <p:pic>
            <p:nvPicPr>
              <p:cNvPr id="11" name="صورة الشريحة 10">
                <a:extLst>
                  <a:ext uri="{FF2B5EF4-FFF2-40B4-BE49-F238E27FC236}">
                    <a16:creationId xmlns:a16="http://schemas.microsoft.com/office/drawing/2014/main" id="{8F4C8B5D-F9FF-4479-8CAF-0E1838053BC6}"/>
                  </a:ext>
                </a:extLst>
              </p:cNvPr>
              <p:cNvPicPr>
                <a:picLocks noGrp="1" noRot="1" noChangeAspect="1" noMove="1" noResize="1" noEditPoints="1" noAdjustHandles="1" noChangeArrowheads="1" noChangeShapeType="1"/>
              </p:cNvPicPr>
              <p:nvPr/>
            </p:nvPicPr>
            <p:blipFill>
              <a:blip r:embed="rId9"/>
              <a:stretch>
                <a:fillRect/>
              </a:stretch>
            </p:blipFill>
            <p:spPr>
              <a:xfrm>
                <a:off x="6565901" y="4113533"/>
                <a:ext cx="60959" cy="4571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3" name="صورة الشريحة 12">
                <a:extLst>
                  <a:ext uri="{FF2B5EF4-FFF2-40B4-BE49-F238E27FC236}">
                    <a16:creationId xmlns:a16="http://schemas.microsoft.com/office/drawing/2014/main" id="{09407E14-81E1-48A3-BAF7-54F8FB974DD1}"/>
                  </a:ext>
                </a:extLst>
              </p:cNvPr>
              <p:cNvGraphicFramePr>
                <a:graphicFrameLocks noChangeAspect="1"/>
              </p:cNvGraphicFramePr>
              <p:nvPr>
                <p:extLst>
                  <p:ext uri="{D42A27DB-BD31-4B8C-83A1-F6EECF244321}">
                    <p14:modId xmlns:p14="http://schemas.microsoft.com/office/powerpoint/2010/main" val="3080087710"/>
                  </p:ext>
                </p:extLst>
              </p:nvPr>
            </p:nvGraphicFramePr>
            <p:xfrm>
              <a:off x="5554942" y="2714718"/>
              <a:ext cx="60959" cy="45719"/>
            </p:xfrm>
            <a:graphic>
              <a:graphicData uri="http://schemas.microsoft.com/office/powerpoint/2016/slidezoom">
                <pslz:sldZm>
                  <pslz:sldZmObj sldId="259" cId="176205057">
                    <pslz:zmPr id="{7FEE60B2-6FE9-4413-9ECA-76556BC39358}" transitionDur="1000">
                      <p166:blipFill xmlns:p166="http://schemas.microsoft.com/office/powerpoint/2016/6/main">
                        <a:blip r:embed="rId10"/>
                        <a:stretch>
                          <a:fillRect/>
                        </a:stretch>
                      </p166:blipFill>
                      <p166:spPr xmlns:p166="http://schemas.microsoft.com/office/powerpoint/2016/6/main">
                        <a:xfrm>
                          <a:off x="0" y="0"/>
                          <a:ext cx="60959" cy="45719"/>
                        </a:xfrm>
                        <a:prstGeom prst="rect">
                          <a:avLst/>
                        </a:prstGeom>
                        <a:ln w="3175">
                          <a:noFill/>
                        </a:ln>
                      </p166:spPr>
                    </pslz:zmPr>
                  </pslz:sldZmObj>
                </pslz:sldZm>
              </a:graphicData>
            </a:graphic>
          </p:graphicFrame>
        </mc:Choice>
        <mc:Fallback xmlns="">
          <p:pic>
            <p:nvPicPr>
              <p:cNvPr id="13" name="صورة الشريحة 12">
                <a:extLst>
                  <a:ext uri="{FF2B5EF4-FFF2-40B4-BE49-F238E27FC236}">
                    <a16:creationId xmlns:a16="http://schemas.microsoft.com/office/drawing/2014/main" id="{09407E14-81E1-48A3-BAF7-54F8FB974DD1}"/>
                  </a:ext>
                </a:extLst>
              </p:cNvPr>
              <p:cNvPicPr>
                <a:picLocks noGrp="1" noRot="1" noChangeAspect="1" noMove="1" noResize="1" noEditPoints="1" noAdjustHandles="1" noChangeArrowheads="1" noChangeShapeType="1"/>
              </p:cNvPicPr>
              <p:nvPr/>
            </p:nvPicPr>
            <p:blipFill>
              <a:blip r:embed="rId11"/>
              <a:stretch>
                <a:fillRect/>
              </a:stretch>
            </p:blipFill>
            <p:spPr>
              <a:xfrm>
                <a:off x="5554942" y="2714718"/>
                <a:ext cx="60959" cy="4571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5" name="صورة الشريحة 14">
                <a:extLst>
                  <a:ext uri="{FF2B5EF4-FFF2-40B4-BE49-F238E27FC236}">
                    <a16:creationId xmlns:a16="http://schemas.microsoft.com/office/drawing/2014/main" id="{23D23359-6932-49F7-91BF-14471200E933}"/>
                  </a:ext>
                </a:extLst>
              </p:cNvPr>
              <p:cNvGraphicFramePr>
                <a:graphicFrameLocks noChangeAspect="1"/>
              </p:cNvGraphicFramePr>
              <p:nvPr>
                <p:extLst>
                  <p:ext uri="{D42A27DB-BD31-4B8C-83A1-F6EECF244321}">
                    <p14:modId xmlns:p14="http://schemas.microsoft.com/office/powerpoint/2010/main" val="177966129"/>
                  </p:ext>
                </p:extLst>
              </p:nvPr>
            </p:nvGraphicFramePr>
            <p:xfrm rot="10800000">
              <a:off x="5493983" y="4440514"/>
              <a:ext cx="60959" cy="45719"/>
            </p:xfrm>
            <a:graphic>
              <a:graphicData uri="http://schemas.microsoft.com/office/powerpoint/2016/slidezoom">
                <pslz:sldZm>
                  <pslz:sldZmObj sldId="260" cId="2523326961">
                    <pslz:zmPr id="{A17D83A8-38B7-4562-9713-34B707EF0B95}" transitionDur="1000">
                      <p166:blipFill xmlns:p166="http://schemas.microsoft.com/office/powerpoint/2016/6/main">
                        <a:blip r:embed="rId12"/>
                        <a:stretch>
                          <a:fillRect/>
                        </a:stretch>
                      </p166:blipFill>
                      <p166:spPr xmlns:p166="http://schemas.microsoft.com/office/powerpoint/2016/6/main">
                        <a:xfrm rot="10800000">
                          <a:off x="0" y="0"/>
                          <a:ext cx="60959" cy="45719"/>
                        </a:xfrm>
                        <a:prstGeom prst="rect">
                          <a:avLst/>
                        </a:prstGeom>
                        <a:ln w="3175">
                          <a:noFill/>
                        </a:ln>
                      </p166:spPr>
                    </pslz:zmPr>
                  </pslz:sldZmObj>
                </pslz:sldZm>
              </a:graphicData>
            </a:graphic>
          </p:graphicFrame>
        </mc:Choice>
        <mc:Fallback xmlns="">
          <p:pic>
            <p:nvPicPr>
              <p:cNvPr id="15" name="صورة الشريحة 14">
                <a:extLst>
                  <a:ext uri="{FF2B5EF4-FFF2-40B4-BE49-F238E27FC236}">
                    <a16:creationId xmlns:a16="http://schemas.microsoft.com/office/drawing/2014/main" id="{23D23359-6932-49F7-91BF-14471200E933}"/>
                  </a:ext>
                </a:extLst>
              </p:cNvPr>
              <p:cNvPicPr>
                <a:picLocks noGrp="1" noRot="1" noChangeAspect="1" noMove="1" noResize="1" noEditPoints="1" noAdjustHandles="1" noChangeArrowheads="1" noChangeShapeType="1"/>
              </p:cNvPicPr>
              <p:nvPr/>
            </p:nvPicPr>
            <p:blipFill>
              <a:blip r:embed="rId13"/>
              <a:stretch>
                <a:fillRect/>
              </a:stretch>
            </p:blipFill>
            <p:spPr>
              <a:xfrm rot="10800000">
                <a:off x="5493983" y="4440514"/>
                <a:ext cx="60959" cy="4571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7" name="صورة الشريحة 16">
                <a:extLst>
                  <a:ext uri="{FF2B5EF4-FFF2-40B4-BE49-F238E27FC236}">
                    <a16:creationId xmlns:a16="http://schemas.microsoft.com/office/drawing/2014/main" id="{F096A90B-ECDA-4883-9EAD-334309DC38F5}"/>
                  </a:ext>
                </a:extLst>
              </p:cNvPr>
              <p:cNvGraphicFramePr>
                <a:graphicFrameLocks noChangeAspect="1"/>
              </p:cNvGraphicFramePr>
              <p:nvPr>
                <p:extLst>
                  <p:ext uri="{D42A27DB-BD31-4B8C-83A1-F6EECF244321}">
                    <p14:modId xmlns:p14="http://schemas.microsoft.com/office/powerpoint/2010/main" val="948262596"/>
                  </p:ext>
                </p:extLst>
              </p:nvPr>
            </p:nvGraphicFramePr>
            <p:xfrm>
              <a:off x="3293019" y="2168122"/>
              <a:ext cx="60959" cy="45719"/>
            </p:xfrm>
            <a:graphic>
              <a:graphicData uri="http://schemas.microsoft.com/office/powerpoint/2016/slidezoom">
                <pslz:sldZm>
                  <pslz:sldZmObj sldId="261" cId="1659462004">
                    <pslz:zmPr id="{B95F6B0C-CD0F-45B7-B88F-02D7220B9304}" transitionDur="1000">
                      <p166:blipFill xmlns:p166="http://schemas.microsoft.com/office/powerpoint/2016/6/main">
                        <a:blip r:embed="rId14"/>
                        <a:stretch>
                          <a:fillRect/>
                        </a:stretch>
                      </p166:blipFill>
                      <p166:spPr xmlns:p166="http://schemas.microsoft.com/office/powerpoint/2016/6/main">
                        <a:xfrm>
                          <a:off x="0" y="0"/>
                          <a:ext cx="60959" cy="45719"/>
                        </a:xfrm>
                        <a:prstGeom prst="rect">
                          <a:avLst/>
                        </a:prstGeom>
                        <a:ln w="3175">
                          <a:noFill/>
                        </a:ln>
                      </p166:spPr>
                    </pslz:zmPr>
                  </pslz:sldZmObj>
                </pslz:sldZm>
              </a:graphicData>
            </a:graphic>
          </p:graphicFrame>
        </mc:Choice>
        <mc:Fallback xmlns="">
          <p:pic>
            <p:nvPicPr>
              <p:cNvPr id="17" name="صورة الشريحة 16">
                <a:extLst>
                  <a:ext uri="{FF2B5EF4-FFF2-40B4-BE49-F238E27FC236}">
                    <a16:creationId xmlns:a16="http://schemas.microsoft.com/office/drawing/2014/main" id="{F096A90B-ECDA-4883-9EAD-334309DC38F5}"/>
                  </a:ext>
                </a:extLst>
              </p:cNvPr>
              <p:cNvPicPr>
                <a:picLocks noGrp="1" noRot="1" noChangeAspect="1" noMove="1" noResize="1" noEditPoints="1" noAdjustHandles="1" noChangeArrowheads="1" noChangeShapeType="1"/>
              </p:cNvPicPr>
              <p:nvPr/>
            </p:nvPicPr>
            <p:blipFill>
              <a:blip r:embed="rId15"/>
              <a:stretch>
                <a:fillRect/>
              </a:stretch>
            </p:blipFill>
            <p:spPr>
              <a:xfrm>
                <a:off x="3293019" y="2168122"/>
                <a:ext cx="60959" cy="4571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3" name="صورة الشريحة 22">
                <a:extLst>
                  <a:ext uri="{FF2B5EF4-FFF2-40B4-BE49-F238E27FC236}">
                    <a16:creationId xmlns:a16="http://schemas.microsoft.com/office/drawing/2014/main" id="{50B5083C-CE03-4C05-B39F-AA7E9F172DD1}"/>
                  </a:ext>
                </a:extLst>
              </p:cNvPr>
              <p:cNvGraphicFramePr>
                <a:graphicFrameLocks noChangeAspect="1"/>
              </p:cNvGraphicFramePr>
              <p:nvPr>
                <p:extLst>
                  <p:ext uri="{D42A27DB-BD31-4B8C-83A1-F6EECF244321}">
                    <p14:modId xmlns:p14="http://schemas.microsoft.com/office/powerpoint/2010/main" val="3468652702"/>
                  </p:ext>
                </p:extLst>
              </p:nvPr>
            </p:nvGraphicFramePr>
            <p:xfrm>
              <a:off x="4605339" y="4554537"/>
              <a:ext cx="60960" cy="45720"/>
            </p:xfrm>
            <a:graphic>
              <a:graphicData uri="http://schemas.microsoft.com/office/powerpoint/2016/slidezoom">
                <pslz:sldZm>
                  <pslz:sldZmObj sldId="262" cId="4117037413">
                    <pslz:zmPr id="{24134BDB-3BAE-4745-9095-56A7B9DAD0EF}" transitionDur="1000">
                      <p166:blipFill xmlns:p166="http://schemas.microsoft.com/office/powerpoint/2016/6/main">
                        <a:blip r:embed="rId16"/>
                        <a:stretch>
                          <a:fillRect/>
                        </a:stretch>
                      </p166:blipFill>
                      <p166:spPr xmlns:p166="http://schemas.microsoft.com/office/powerpoint/2016/6/main">
                        <a:xfrm>
                          <a:off x="0" y="0"/>
                          <a:ext cx="60960" cy="45720"/>
                        </a:xfrm>
                        <a:prstGeom prst="rect">
                          <a:avLst/>
                        </a:prstGeom>
                        <a:ln w="3175">
                          <a:noFill/>
                        </a:ln>
                      </p166:spPr>
                    </pslz:zmPr>
                  </pslz:sldZmObj>
                </pslz:sldZm>
              </a:graphicData>
            </a:graphic>
          </p:graphicFrame>
        </mc:Choice>
        <mc:Fallback xmlns="">
          <p:pic>
            <p:nvPicPr>
              <p:cNvPr id="23" name="صورة الشريحة 22">
                <a:extLst>
                  <a:ext uri="{FF2B5EF4-FFF2-40B4-BE49-F238E27FC236}">
                    <a16:creationId xmlns:a16="http://schemas.microsoft.com/office/drawing/2014/main" id="{50B5083C-CE03-4C05-B39F-AA7E9F172DD1}"/>
                  </a:ext>
                </a:extLst>
              </p:cNvPr>
              <p:cNvPicPr>
                <a:picLocks noGrp="1" noRot="1" noChangeAspect="1" noMove="1" noResize="1" noEditPoints="1" noAdjustHandles="1" noChangeArrowheads="1" noChangeShapeType="1"/>
              </p:cNvPicPr>
              <p:nvPr/>
            </p:nvPicPr>
            <p:blipFill>
              <a:blip r:embed="rId19"/>
              <a:stretch>
                <a:fillRect/>
              </a:stretch>
            </p:blipFill>
            <p:spPr>
              <a:xfrm>
                <a:off x="4605339" y="4554537"/>
                <a:ext cx="60960" cy="4572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5" name="صورة الشريحة 24">
                <a:extLst>
                  <a:ext uri="{FF2B5EF4-FFF2-40B4-BE49-F238E27FC236}">
                    <a16:creationId xmlns:a16="http://schemas.microsoft.com/office/drawing/2014/main" id="{AC87B0AB-E712-4FF0-B0F1-072900F193EA}"/>
                  </a:ext>
                </a:extLst>
              </p:cNvPr>
              <p:cNvGraphicFramePr>
                <a:graphicFrameLocks noChangeAspect="1"/>
              </p:cNvGraphicFramePr>
              <p:nvPr>
                <p:extLst>
                  <p:ext uri="{D42A27DB-BD31-4B8C-83A1-F6EECF244321}">
                    <p14:modId xmlns:p14="http://schemas.microsoft.com/office/powerpoint/2010/main" val="1967108729"/>
                  </p:ext>
                </p:extLst>
              </p:nvPr>
            </p:nvGraphicFramePr>
            <p:xfrm rot="10800000">
              <a:off x="4740718" y="4554541"/>
              <a:ext cx="60959" cy="45719"/>
            </p:xfrm>
            <a:graphic>
              <a:graphicData uri="http://schemas.microsoft.com/office/powerpoint/2016/slidezoom">
                <pslz:sldZm>
                  <pslz:sldZmObj sldId="263" cId="52071061">
                    <pslz:zmPr id="{0A1A3D56-F683-409F-A84A-A8052C405454}" transitionDur="1000">
                      <p166:blipFill xmlns:p166="http://schemas.microsoft.com/office/powerpoint/2016/6/main">
                        <a:blip r:embed="rId20"/>
                        <a:stretch>
                          <a:fillRect/>
                        </a:stretch>
                      </p166:blipFill>
                      <p166:spPr xmlns:p166="http://schemas.microsoft.com/office/powerpoint/2016/6/main">
                        <a:xfrm rot="10800000">
                          <a:off x="0" y="0"/>
                          <a:ext cx="60959" cy="45719"/>
                        </a:xfrm>
                        <a:prstGeom prst="rect">
                          <a:avLst/>
                        </a:prstGeom>
                        <a:ln w="3175">
                          <a:noFill/>
                        </a:ln>
                      </p166:spPr>
                    </pslz:zmPr>
                  </pslz:sldZmObj>
                </pslz:sldZm>
              </a:graphicData>
            </a:graphic>
          </p:graphicFrame>
        </mc:Choice>
        <mc:Fallback xmlns="">
          <p:pic>
            <p:nvPicPr>
              <p:cNvPr id="25" name="صورة الشريحة 24">
                <a:extLst>
                  <a:ext uri="{FF2B5EF4-FFF2-40B4-BE49-F238E27FC236}">
                    <a16:creationId xmlns:a16="http://schemas.microsoft.com/office/drawing/2014/main" id="{AC87B0AB-E712-4FF0-B0F1-072900F193EA}"/>
                  </a:ext>
                </a:extLst>
              </p:cNvPr>
              <p:cNvPicPr>
                <a:picLocks noGrp="1" noRot="1" noChangeAspect="1" noMove="1" noResize="1" noEditPoints="1" noAdjustHandles="1" noChangeArrowheads="1" noChangeShapeType="1"/>
              </p:cNvPicPr>
              <p:nvPr/>
            </p:nvPicPr>
            <p:blipFill>
              <a:blip r:embed="rId21"/>
              <a:stretch>
                <a:fillRect/>
              </a:stretch>
            </p:blipFill>
            <p:spPr>
              <a:xfrm rot="10800000">
                <a:off x="4740718" y="4554541"/>
                <a:ext cx="60959" cy="4571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7" name="صورة الشريحة 26">
                <a:extLst>
                  <a:ext uri="{FF2B5EF4-FFF2-40B4-BE49-F238E27FC236}">
                    <a16:creationId xmlns:a16="http://schemas.microsoft.com/office/drawing/2014/main" id="{6E2E631A-8441-4861-A861-B55EA90B90D1}"/>
                  </a:ext>
                </a:extLst>
              </p:cNvPr>
              <p:cNvGraphicFramePr>
                <a:graphicFrameLocks noChangeAspect="1"/>
              </p:cNvGraphicFramePr>
              <p:nvPr>
                <p:extLst>
                  <p:ext uri="{D42A27DB-BD31-4B8C-83A1-F6EECF244321}">
                    <p14:modId xmlns:p14="http://schemas.microsoft.com/office/powerpoint/2010/main" val="2051490352"/>
                  </p:ext>
                </p:extLst>
              </p:nvPr>
            </p:nvGraphicFramePr>
            <p:xfrm rot="10800000" flipH="1" flipV="1">
              <a:off x="10157099" y="5763129"/>
              <a:ext cx="60959" cy="45719"/>
            </p:xfrm>
            <a:graphic>
              <a:graphicData uri="http://schemas.microsoft.com/office/powerpoint/2016/slidezoom">
                <pslz:sldZm>
                  <pslz:sldZmObj sldId="266" cId="0">
                    <pslz:zmPr id="{740F57BD-5BF7-4D60-9EAC-50B84051DA8D}" transitionDur="1000">
                      <p166:blipFill xmlns:p166="http://schemas.microsoft.com/office/powerpoint/2016/6/main">
                        <a:blip r:embed="rId22"/>
                        <a:stretch>
                          <a:fillRect/>
                        </a:stretch>
                      </p166:blipFill>
                      <p166:spPr xmlns:p166="http://schemas.microsoft.com/office/powerpoint/2016/6/main">
                        <a:xfrm rot="10800000" flipH="1" flipV="1">
                          <a:off x="0" y="0"/>
                          <a:ext cx="60959" cy="45719"/>
                        </a:xfrm>
                        <a:prstGeom prst="rect">
                          <a:avLst/>
                        </a:prstGeom>
                        <a:ln w="3175">
                          <a:noFill/>
                        </a:ln>
                      </p166:spPr>
                    </pslz:zmPr>
                  </pslz:sldZmObj>
                </pslz:sldZm>
              </a:graphicData>
            </a:graphic>
          </p:graphicFrame>
        </mc:Choice>
        <mc:Fallback xmlns="">
          <p:pic>
            <p:nvPicPr>
              <p:cNvPr id="27" name="صورة الشريحة 26">
                <a:extLst>
                  <a:ext uri="{FF2B5EF4-FFF2-40B4-BE49-F238E27FC236}">
                    <a16:creationId xmlns:a16="http://schemas.microsoft.com/office/drawing/2014/main" id="{6E2E631A-8441-4861-A861-B55EA90B90D1}"/>
                  </a:ext>
                </a:extLst>
              </p:cNvPr>
              <p:cNvPicPr>
                <a:picLocks noGrp="1" noRot="1" noChangeAspect="1" noMove="1" noResize="1" noEditPoints="1" noAdjustHandles="1" noChangeArrowheads="1" noChangeShapeType="1"/>
              </p:cNvPicPr>
              <p:nvPr/>
            </p:nvPicPr>
            <p:blipFill>
              <a:blip r:embed="rId23"/>
              <a:stretch>
                <a:fillRect/>
              </a:stretch>
            </p:blipFill>
            <p:spPr>
              <a:xfrm rot="10800000" flipH="1" flipV="1">
                <a:off x="10157099" y="5763129"/>
                <a:ext cx="60959" cy="4571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9" name="صورة الشريحة 28">
                <a:extLst>
                  <a:ext uri="{FF2B5EF4-FFF2-40B4-BE49-F238E27FC236}">
                    <a16:creationId xmlns:a16="http://schemas.microsoft.com/office/drawing/2014/main" id="{D986BFBF-C013-4324-AB80-193AB99E8B4F}"/>
                  </a:ext>
                </a:extLst>
              </p:cNvPr>
              <p:cNvGraphicFramePr>
                <a:graphicFrameLocks noChangeAspect="1"/>
              </p:cNvGraphicFramePr>
              <p:nvPr>
                <p:extLst>
                  <p:ext uri="{D42A27DB-BD31-4B8C-83A1-F6EECF244321}">
                    <p14:modId xmlns:p14="http://schemas.microsoft.com/office/powerpoint/2010/main" val="1493536880"/>
                  </p:ext>
                </p:extLst>
              </p:nvPr>
            </p:nvGraphicFramePr>
            <p:xfrm>
              <a:off x="2007083" y="4928693"/>
              <a:ext cx="60959" cy="45719"/>
            </p:xfrm>
            <a:graphic>
              <a:graphicData uri="http://schemas.microsoft.com/office/powerpoint/2016/slidezoom">
                <pslz:sldZm>
                  <pslz:sldZmObj sldId="267" cId="0">
                    <pslz:zmPr id="{3E0772BB-66DD-46A5-B3A9-05F988BD1638}" transitionDur="1000">
                      <p166:blipFill xmlns:p166="http://schemas.microsoft.com/office/powerpoint/2016/6/main">
                        <a:blip r:embed="rId24"/>
                        <a:stretch>
                          <a:fillRect/>
                        </a:stretch>
                      </p166:blipFill>
                      <p166:spPr xmlns:p166="http://schemas.microsoft.com/office/powerpoint/2016/6/main">
                        <a:xfrm>
                          <a:off x="0" y="0"/>
                          <a:ext cx="60959" cy="45719"/>
                        </a:xfrm>
                        <a:prstGeom prst="rect">
                          <a:avLst/>
                        </a:prstGeom>
                        <a:ln w="3175">
                          <a:noFill/>
                        </a:ln>
                      </p166:spPr>
                    </pslz:zmPr>
                  </pslz:sldZmObj>
                </pslz:sldZm>
              </a:graphicData>
            </a:graphic>
          </p:graphicFrame>
        </mc:Choice>
        <mc:Fallback xmlns="">
          <p:pic>
            <p:nvPicPr>
              <p:cNvPr id="29" name="صورة الشريحة 28">
                <a:extLst>
                  <a:ext uri="{FF2B5EF4-FFF2-40B4-BE49-F238E27FC236}">
                    <a16:creationId xmlns:a16="http://schemas.microsoft.com/office/drawing/2014/main" id="{D986BFBF-C013-4324-AB80-193AB99E8B4F}"/>
                  </a:ext>
                </a:extLst>
              </p:cNvPr>
              <p:cNvPicPr>
                <a:picLocks noGrp="1" noRot="1" noChangeAspect="1" noMove="1" noResize="1" noEditPoints="1" noAdjustHandles="1" noChangeArrowheads="1" noChangeShapeType="1"/>
              </p:cNvPicPr>
              <p:nvPr/>
            </p:nvPicPr>
            <p:blipFill>
              <a:blip r:embed="rId25"/>
              <a:stretch>
                <a:fillRect/>
              </a:stretch>
            </p:blipFill>
            <p:spPr>
              <a:xfrm>
                <a:off x="2007083" y="4928693"/>
                <a:ext cx="60959" cy="4571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1" name="صورة الشريحة 30">
                <a:extLst>
                  <a:ext uri="{FF2B5EF4-FFF2-40B4-BE49-F238E27FC236}">
                    <a16:creationId xmlns:a16="http://schemas.microsoft.com/office/drawing/2014/main" id="{5DAF899D-6DD3-4AE1-92EE-EE9B722279E5}"/>
                  </a:ext>
                </a:extLst>
              </p:cNvPr>
              <p:cNvGraphicFramePr>
                <a:graphicFrameLocks noChangeAspect="1"/>
              </p:cNvGraphicFramePr>
              <p:nvPr>
                <p:extLst>
                  <p:ext uri="{D42A27DB-BD31-4B8C-83A1-F6EECF244321}">
                    <p14:modId xmlns:p14="http://schemas.microsoft.com/office/powerpoint/2010/main" val="1082488976"/>
                  </p:ext>
                </p:extLst>
              </p:nvPr>
            </p:nvGraphicFramePr>
            <p:xfrm>
              <a:off x="4018204" y="1628483"/>
              <a:ext cx="85067" cy="63800"/>
            </p:xfrm>
            <a:graphic>
              <a:graphicData uri="http://schemas.microsoft.com/office/powerpoint/2016/slidezoom">
                <pslz:sldZm>
                  <pslz:sldZmObj sldId="268" cId="0">
                    <pslz:zmPr id="{93F7DFBB-3A21-40FD-A7C9-E269F46BDAC7}" transitionDur="1000">
                      <p166:blipFill xmlns:p166="http://schemas.microsoft.com/office/powerpoint/2016/6/main">
                        <a:blip r:embed="rId26"/>
                        <a:stretch>
                          <a:fillRect/>
                        </a:stretch>
                      </p166:blipFill>
                      <p166:spPr xmlns:p166="http://schemas.microsoft.com/office/powerpoint/2016/6/main">
                        <a:xfrm>
                          <a:off x="0" y="0"/>
                          <a:ext cx="85067" cy="63800"/>
                        </a:xfrm>
                        <a:prstGeom prst="rect">
                          <a:avLst/>
                        </a:prstGeom>
                        <a:ln w="3175">
                          <a:noFill/>
                        </a:ln>
                      </p166:spPr>
                    </pslz:zmPr>
                  </pslz:sldZmObj>
                </pslz:sldZm>
              </a:graphicData>
            </a:graphic>
          </p:graphicFrame>
        </mc:Choice>
        <mc:Fallback xmlns="">
          <p:pic>
            <p:nvPicPr>
              <p:cNvPr id="31" name="صورة الشريحة 30">
                <a:extLst>
                  <a:ext uri="{FF2B5EF4-FFF2-40B4-BE49-F238E27FC236}">
                    <a16:creationId xmlns:a16="http://schemas.microsoft.com/office/drawing/2014/main" id="{5DAF899D-6DD3-4AE1-92EE-EE9B722279E5}"/>
                  </a:ext>
                </a:extLst>
              </p:cNvPr>
              <p:cNvPicPr>
                <a:picLocks noGrp="1" noRot="1" noChangeAspect="1" noMove="1" noResize="1" noEditPoints="1" noAdjustHandles="1" noChangeArrowheads="1" noChangeShapeType="1"/>
              </p:cNvPicPr>
              <p:nvPr/>
            </p:nvPicPr>
            <p:blipFill>
              <a:blip r:embed="rId27"/>
              <a:stretch>
                <a:fillRect/>
              </a:stretch>
            </p:blipFill>
            <p:spPr>
              <a:xfrm>
                <a:off x="4018204" y="1628483"/>
                <a:ext cx="85067" cy="63800"/>
              </a:xfrm>
              <a:prstGeom prst="rect">
                <a:avLst/>
              </a:prstGeom>
              <a:ln w="3175">
                <a:noFill/>
              </a:ln>
            </p:spPr>
          </p:pic>
        </mc:Fallback>
      </mc:AlternateContent>
    </p:spTree>
    <p:extLst>
      <p:ext uri="{BB962C8B-B14F-4D97-AF65-F5344CB8AC3E}">
        <p14:creationId xmlns:p14="http://schemas.microsoft.com/office/powerpoint/2010/main" val="785895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مربع نص 9">
            <a:extLst>
              <a:ext uri="{FF2B5EF4-FFF2-40B4-BE49-F238E27FC236}">
                <a16:creationId xmlns:a16="http://schemas.microsoft.com/office/drawing/2014/main" id="{D0947BF3-6B77-43B9-BC95-908A57288970}"/>
              </a:ext>
            </a:extLst>
          </p:cNvPr>
          <p:cNvSpPr txBox="1"/>
          <p:nvPr/>
        </p:nvSpPr>
        <p:spPr>
          <a:xfrm>
            <a:off x="3689631" y="146528"/>
            <a:ext cx="4570125" cy="769441"/>
          </a:xfrm>
          <a:prstGeom prst="rect">
            <a:avLst/>
          </a:prstGeom>
          <a:noFill/>
        </p:spPr>
        <p:txBody>
          <a:bodyPr wrap="square">
            <a:spAutoFit/>
          </a:bodyPr>
          <a:lstStyle/>
          <a:p>
            <a:r>
              <a:rPr lang="en-US" sz="4400" b="1" dirty="0">
                <a:latin typeface="Cambria" panose="02040503050406030204" pitchFamily="18" charset="0"/>
                <a:ea typeface="Cambria" panose="02040503050406030204" pitchFamily="18" charset="0"/>
              </a:rPr>
              <a:t>Lab Safety Rules</a:t>
            </a:r>
            <a:endParaRPr lang="ar-IQ" sz="4400" b="1" dirty="0">
              <a:latin typeface="Cambria" panose="02040503050406030204" pitchFamily="18" charset="0"/>
              <a:ea typeface="Cambria" panose="02040503050406030204" pitchFamily="18" charset="0"/>
            </a:endParaRPr>
          </a:p>
        </p:txBody>
      </p:sp>
      <p:sp>
        <p:nvSpPr>
          <p:cNvPr id="11" name="مربع نص 10">
            <a:extLst>
              <a:ext uri="{FF2B5EF4-FFF2-40B4-BE49-F238E27FC236}">
                <a16:creationId xmlns:a16="http://schemas.microsoft.com/office/drawing/2014/main" id="{7C3F4D47-D339-4780-9F1D-06B4AF88F9E3}"/>
              </a:ext>
            </a:extLst>
          </p:cNvPr>
          <p:cNvSpPr txBox="1"/>
          <p:nvPr/>
        </p:nvSpPr>
        <p:spPr>
          <a:xfrm>
            <a:off x="302028" y="915969"/>
            <a:ext cx="4964101" cy="461665"/>
          </a:xfrm>
          <a:prstGeom prst="rect">
            <a:avLst/>
          </a:prstGeom>
          <a:noFill/>
        </p:spPr>
        <p:txBody>
          <a:bodyPr wrap="square">
            <a:spAutoFit/>
          </a:bodyPr>
          <a:lstStyle/>
          <a:p>
            <a:r>
              <a:rPr lang="en-US" sz="2400" b="1" dirty="0">
                <a:latin typeface="Cambria" panose="02040503050406030204" pitchFamily="18" charset="0"/>
                <a:ea typeface="Cambria" panose="02040503050406030204" pitchFamily="18" charset="0"/>
              </a:rPr>
              <a:t>1-Wear protective clothing .</a:t>
            </a:r>
            <a:endParaRPr lang="ar-IQ" sz="2400" b="1" dirty="0">
              <a:latin typeface="Cambria" panose="02040503050406030204" pitchFamily="18" charset="0"/>
              <a:ea typeface="Cambria" panose="02040503050406030204" pitchFamily="18" charset="0"/>
            </a:endParaRPr>
          </a:p>
        </p:txBody>
      </p:sp>
      <p:sp>
        <p:nvSpPr>
          <p:cNvPr id="15" name="مربع نص 14">
            <a:extLst>
              <a:ext uri="{FF2B5EF4-FFF2-40B4-BE49-F238E27FC236}">
                <a16:creationId xmlns:a16="http://schemas.microsoft.com/office/drawing/2014/main" id="{45767F41-D81D-40F5-A526-304433964792}"/>
              </a:ext>
            </a:extLst>
          </p:cNvPr>
          <p:cNvSpPr txBox="1"/>
          <p:nvPr/>
        </p:nvSpPr>
        <p:spPr>
          <a:xfrm>
            <a:off x="1015105" y="1377634"/>
            <a:ext cx="5349051" cy="3347840"/>
          </a:xfrm>
          <a:prstGeom prst="rect">
            <a:avLst/>
          </a:prstGeom>
          <a:noFill/>
        </p:spPr>
        <p:txBody>
          <a:bodyPr wrap="square">
            <a:spAutoFit/>
          </a:bodyPr>
          <a:lstStyle/>
          <a:p>
            <a:pPr marL="214308" indent="-214308">
              <a:lnSpc>
                <a:spcPct val="150000"/>
              </a:lnSpc>
              <a:buFont typeface="Wingdings" panose="05000000000000000000" pitchFamily="2" charset="2"/>
              <a:buChar char="§"/>
            </a:pPr>
            <a:r>
              <a:rPr lang="en-US" sz="2400" b="1" dirty="0">
                <a:latin typeface="Cambria" panose="02040503050406030204" pitchFamily="18" charset="0"/>
                <a:ea typeface="Cambria" panose="02040503050406030204" pitchFamily="18" charset="0"/>
              </a:rPr>
              <a:t>Gloves are essential.</a:t>
            </a:r>
          </a:p>
          <a:p>
            <a:pPr marL="214308" indent="-214308">
              <a:lnSpc>
                <a:spcPct val="150000"/>
              </a:lnSpc>
              <a:buFont typeface="Wingdings" panose="05000000000000000000" pitchFamily="2" charset="2"/>
              <a:buChar char="§"/>
            </a:pPr>
            <a:r>
              <a:rPr lang="en-US" sz="2400" b="1" dirty="0">
                <a:latin typeface="Cambria" panose="02040503050406030204" pitchFamily="18" charset="0"/>
                <a:ea typeface="Cambria" panose="02040503050406030204" pitchFamily="18" charset="0"/>
              </a:rPr>
              <a:t> Lab coats are required.</a:t>
            </a:r>
          </a:p>
          <a:p>
            <a:pPr marL="214308" indent="-214308">
              <a:lnSpc>
                <a:spcPct val="150000"/>
              </a:lnSpc>
              <a:buFont typeface="Wingdings" panose="05000000000000000000" pitchFamily="2" charset="2"/>
              <a:buChar char="§"/>
            </a:pPr>
            <a:r>
              <a:rPr lang="en-US" sz="2400" b="1" dirty="0">
                <a:latin typeface="Cambria" panose="02040503050406030204" pitchFamily="18" charset="0"/>
                <a:ea typeface="Cambria" panose="02040503050406030204" pitchFamily="18" charset="0"/>
              </a:rPr>
              <a:t> Safety glasses ( goggles) may</a:t>
            </a:r>
          </a:p>
          <a:p>
            <a:pPr>
              <a:lnSpc>
                <a:spcPct val="150000"/>
              </a:lnSpc>
            </a:pPr>
            <a:r>
              <a:rPr lang="en-US" sz="2400" b="1" dirty="0">
                <a:latin typeface="Cambria" panose="02040503050406030204" pitchFamily="18" charset="0"/>
                <a:ea typeface="Cambria" panose="02040503050406030204" pitchFamily="18" charset="0"/>
              </a:rPr>
              <a:t> be required to avoid splashes.</a:t>
            </a:r>
          </a:p>
          <a:p>
            <a:pPr marL="214308" indent="-214308">
              <a:lnSpc>
                <a:spcPct val="150000"/>
              </a:lnSpc>
              <a:buFont typeface="Wingdings" panose="05000000000000000000" pitchFamily="2" charset="2"/>
              <a:buChar char="§"/>
            </a:pPr>
            <a:r>
              <a:rPr lang="en-US" sz="2400" b="1" dirty="0">
                <a:latin typeface="Cambria" panose="02040503050406030204" pitchFamily="18" charset="0"/>
                <a:ea typeface="Cambria" panose="02040503050406030204" pitchFamily="18" charset="0"/>
              </a:rPr>
              <a:t>Mask</a:t>
            </a:r>
          </a:p>
          <a:p>
            <a:pPr marL="214308" indent="-214308">
              <a:lnSpc>
                <a:spcPct val="150000"/>
              </a:lnSpc>
              <a:buFont typeface="Wingdings" panose="05000000000000000000" pitchFamily="2" charset="2"/>
              <a:buChar char="§"/>
            </a:pPr>
            <a:r>
              <a:rPr lang="en-US" sz="2400" b="1" dirty="0">
                <a:latin typeface="Cambria" panose="02040503050406030204" pitchFamily="18" charset="0"/>
                <a:ea typeface="Cambria" panose="02040503050406030204" pitchFamily="18" charset="0"/>
              </a:rPr>
              <a:t>shoes</a:t>
            </a:r>
            <a:endParaRPr lang="ar-IQ" sz="2400" b="1" dirty="0">
              <a:latin typeface="Cambria" panose="02040503050406030204" pitchFamily="18" charset="0"/>
              <a:ea typeface="Cambria" panose="02040503050406030204" pitchFamily="18" charset="0"/>
            </a:endParaRPr>
          </a:p>
        </p:txBody>
      </p:sp>
      <p:grpSp>
        <p:nvGrpSpPr>
          <p:cNvPr id="4" name="مجموعة 3">
            <a:extLst>
              <a:ext uri="{FF2B5EF4-FFF2-40B4-BE49-F238E27FC236}">
                <a16:creationId xmlns:a16="http://schemas.microsoft.com/office/drawing/2014/main" id="{D596EF2C-D5BB-449C-B04E-95BBEA88E8A3}"/>
              </a:ext>
            </a:extLst>
          </p:cNvPr>
          <p:cNvGrpSpPr/>
          <p:nvPr/>
        </p:nvGrpSpPr>
        <p:grpSpPr>
          <a:xfrm>
            <a:off x="5974693" y="1164525"/>
            <a:ext cx="5415202" cy="5546947"/>
            <a:chOff x="5736021" y="1305186"/>
            <a:chExt cx="6036909" cy="4643002"/>
          </a:xfrm>
        </p:grpSpPr>
        <p:pic>
          <p:nvPicPr>
            <p:cNvPr id="8" name="Picture 2" descr="Lab Safety - Lessons - Tes Teach">
              <a:extLst>
                <a:ext uri="{FF2B5EF4-FFF2-40B4-BE49-F238E27FC236}">
                  <a16:creationId xmlns:a16="http://schemas.microsoft.com/office/drawing/2014/main" id="{E337E744-90C1-4D98-B98E-5E930AD97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6157" y="1305186"/>
              <a:ext cx="3016773" cy="4643002"/>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رة 2">
              <a:extLst>
                <a:ext uri="{FF2B5EF4-FFF2-40B4-BE49-F238E27FC236}">
                  <a16:creationId xmlns:a16="http://schemas.microsoft.com/office/drawing/2014/main" id="{78A464AF-55EA-4F91-A382-589AD24EB1C4}"/>
                </a:ext>
              </a:extLst>
            </p:cNvPr>
            <p:cNvPicPr>
              <a:picLocks noChangeAspect="1"/>
            </p:cNvPicPr>
            <p:nvPr/>
          </p:nvPicPr>
          <p:blipFill>
            <a:blip r:embed="rId3"/>
            <a:stretch>
              <a:fillRect/>
            </a:stretch>
          </p:blipFill>
          <p:spPr>
            <a:xfrm>
              <a:off x="5736021" y="1305186"/>
              <a:ext cx="3475021" cy="4643002"/>
            </a:xfrm>
            <a:prstGeom prst="rect">
              <a:avLst/>
            </a:prstGeom>
          </p:spPr>
        </p:pic>
      </p:grpSp>
    </p:spTree>
    <p:extLst>
      <p:ext uri="{BB962C8B-B14F-4D97-AF65-F5344CB8AC3E}">
        <p14:creationId xmlns:p14="http://schemas.microsoft.com/office/powerpoint/2010/main" val="3801989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مربع نص 20">
            <a:extLst>
              <a:ext uri="{FF2B5EF4-FFF2-40B4-BE49-F238E27FC236}">
                <a16:creationId xmlns:a16="http://schemas.microsoft.com/office/drawing/2014/main" id="{E4B14F7F-B9CA-4D15-97B7-CABCD480924B}"/>
              </a:ext>
            </a:extLst>
          </p:cNvPr>
          <p:cNvSpPr txBox="1"/>
          <p:nvPr/>
        </p:nvSpPr>
        <p:spPr>
          <a:xfrm>
            <a:off x="223094" y="1568495"/>
            <a:ext cx="8106021" cy="954107"/>
          </a:xfrm>
          <a:prstGeom prst="rect">
            <a:avLst/>
          </a:prstGeom>
          <a:noFill/>
        </p:spPr>
        <p:txBody>
          <a:bodyPr wrap="square">
            <a:spAutoFit/>
          </a:bodyPr>
          <a:lstStyle/>
          <a:p>
            <a:r>
              <a:rPr lang="en-US" sz="2800" b="1" dirty="0">
                <a:latin typeface="Cambria" panose="02040503050406030204" pitchFamily="18" charset="0"/>
                <a:ea typeface="Cambria" panose="02040503050406030204" pitchFamily="18" charset="0"/>
              </a:rPr>
              <a:t>2-  Laboratory persons should not wear accessories</a:t>
            </a:r>
            <a:endParaRPr lang="ar-IQ" sz="2800" b="1" dirty="0">
              <a:latin typeface="Cambria" panose="02040503050406030204" pitchFamily="18" charset="0"/>
              <a:ea typeface="Cambria" panose="02040503050406030204" pitchFamily="18" charset="0"/>
            </a:endParaRPr>
          </a:p>
        </p:txBody>
      </p:sp>
      <p:sp>
        <p:nvSpPr>
          <p:cNvPr id="23" name="مربع نص 22">
            <a:extLst>
              <a:ext uri="{FF2B5EF4-FFF2-40B4-BE49-F238E27FC236}">
                <a16:creationId xmlns:a16="http://schemas.microsoft.com/office/drawing/2014/main" id="{396311B7-6F4B-4026-8BCC-B3BAEFCA67BA}"/>
              </a:ext>
            </a:extLst>
          </p:cNvPr>
          <p:cNvSpPr txBox="1"/>
          <p:nvPr/>
        </p:nvSpPr>
        <p:spPr>
          <a:xfrm>
            <a:off x="223094" y="2930789"/>
            <a:ext cx="7286978" cy="1384995"/>
          </a:xfrm>
          <a:prstGeom prst="rect">
            <a:avLst/>
          </a:prstGeom>
          <a:noFill/>
        </p:spPr>
        <p:txBody>
          <a:bodyPr wrap="square">
            <a:spAutoFit/>
          </a:bodyPr>
          <a:lstStyle/>
          <a:p>
            <a:r>
              <a:rPr lang="en-US" sz="2800" b="1" dirty="0">
                <a:latin typeface="Cambria" panose="02040503050406030204" pitchFamily="18" charset="0"/>
                <a:ea typeface="Cambria" panose="02040503050406030204" pitchFamily="18" charset="0"/>
              </a:rPr>
              <a:t>3- while wearing gloves, Avoid touching objects (e.g., pencils, cell phones, door handles).</a:t>
            </a:r>
            <a:endParaRPr lang="ar-IQ" sz="2800" b="1" dirty="0">
              <a:latin typeface="Cambria" panose="02040503050406030204" pitchFamily="18" charset="0"/>
              <a:ea typeface="Cambria" panose="02040503050406030204" pitchFamily="18" charset="0"/>
            </a:endParaRPr>
          </a:p>
        </p:txBody>
      </p:sp>
      <p:sp>
        <p:nvSpPr>
          <p:cNvPr id="28" name="مربع نص 27">
            <a:extLst>
              <a:ext uri="{FF2B5EF4-FFF2-40B4-BE49-F238E27FC236}">
                <a16:creationId xmlns:a16="http://schemas.microsoft.com/office/drawing/2014/main" id="{66B6D416-3AF9-4D24-8C3F-9602C25553E5}"/>
              </a:ext>
            </a:extLst>
          </p:cNvPr>
          <p:cNvSpPr txBox="1"/>
          <p:nvPr/>
        </p:nvSpPr>
        <p:spPr>
          <a:xfrm>
            <a:off x="223094" y="4482489"/>
            <a:ext cx="6577262" cy="1384995"/>
          </a:xfrm>
          <a:prstGeom prst="rect">
            <a:avLst/>
          </a:prstGeom>
          <a:noFill/>
        </p:spPr>
        <p:txBody>
          <a:bodyPr wrap="square">
            <a:spAutoFit/>
          </a:bodyPr>
          <a:lstStyle/>
          <a:p>
            <a:r>
              <a:rPr lang="en-US" sz="2800" b="1" dirty="0">
                <a:latin typeface="Cambria" panose="02040503050406030204" pitchFamily="18" charset="0"/>
                <a:ea typeface="Cambria" panose="02040503050406030204" pitchFamily="18" charset="0"/>
              </a:rPr>
              <a:t>4-  Pencils, labels, or any other materials should never be placed in your mouth.</a:t>
            </a:r>
            <a:endParaRPr lang="ar-IQ" sz="2800" b="1" dirty="0">
              <a:latin typeface="Cambria" panose="02040503050406030204" pitchFamily="18" charset="0"/>
              <a:ea typeface="Cambria" panose="02040503050406030204" pitchFamily="18" charset="0"/>
            </a:endParaRPr>
          </a:p>
        </p:txBody>
      </p:sp>
      <p:pic>
        <p:nvPicPr>
          <p:cNvPr id="35" name="صورة 34">
            <a:extLst>
              <a:ext uri="{FF2B5EF4-FFF2-40B4-BE49-F238E27FC236}">
                <a16:creationId xmlns:a16="http://schemas.microsoft.com/office/drawing/2014/main" id="{7DDA52A8-AD46-4A4B-BA86-43713E30315E}"/>
              </a:ext>
            </a:extLst>
          </p:cNvPr>
          <p:cNvPicPr>
            <a:picLocks noChangeAspect="1"/>
          </p:cNvPicPr>
          <p:nvPr/>
        </p:nvPicPr>
        <p:blipFill>
          <a:blip r:embed="rId2"/>
          <a:stretch>
            <a:fillRect/>
          </a:stretch>
        </p:blipFill>
        <p:spPr>
          <a:xfrm>
            <a:off x="9234881" y="465941"/>
            <a:ext cx="1930667" cy="1930667"/>
          </a:xfrm>
          <a:prstGeom prst="rect">
            <a:avLst/>
          </a:prstGeom>
        </p:spPr>
      </p:pic>
      <p:pic>
        <p:nvPicPr>
          <p:cNvPr id="36" name="صورة 35">
            <a:extLst>
              <a:ext uri="{FF2B5EF4-FFF2-40B4-BE49-F238E27FC236}">
                <a16:creationId xmlns:a16="http://schemas.microsoft.com/office/drawing/2014/main" id="{8B109DA6-24D6-401C-B547-A2046FAB0355}"/>
              </a:ext>
            </a:extLst>
          </p:cNvPr>
          <p:cNvPicPr>
            <a:picLocks noChangeAspect="1"/>
          </p:cNvPicPr>
          <p:nvPr/>
        </p:nvPicPr>
        <p:blipFill rotWithShape="1">
          <a:blip r:embed="rId3"/>
          <a:srcRect l="38251" t="57486" r="40765" b="14317"/>
          <a:stretch/>
        </p:blipFill>
        <p:spPr>
          <a:xfrm>
            <a:off x="7290211" y="2337689"/>
            <a:ext cx="4305947" cy="4365452"/>
          </a:xfrm>
          <a:prstGeom prst="rect">
            <a:avLst/>
          </a:prstGeom>
        </p:spPr>
      </p:pic>
      <p:sp>
        <p:nvSpPr>
          <p:cNvPr id="11" name="مربع نص 10">
            <a:extLst>
              <a:ext uri="{FF2B5EF4-FFF2-40B4-BE49-F238E27FC236}">
                <a16:creationId xmlns:a16="http://schemas.microsoft.com/office/drawing/2014/main" id="{F7D8DB32-CF2E-4751-A430-3B97378F47B1}"/>
              </a:ext>
            </a:extLst>
          </p:cNvPr>
          <p:cNvSpPr txBox="1"/>
          <p:nvPr/>
        </p:nvSpPr>
        <p:spPr>
          <a:xfrm>
            <a:off x="3872781" y="465941"/>
            <a:ext cx="4570125" cy="769441"/>
          </a:xfrm>
          <a:prstGeom prst="rect">
            <a:avLst/>
          </a:prstGeom>
          <a:noFill/>
        </p:spPr>
        <p:txBody>
          <a:bodyPr wrap="square">
            <a:spAutoFit/>
          </a:bodyPr>
          <a:lstStyle/>
          <a:p>
            <a:r>
              <a:rPr lang="en-US" sz="4400" b="1" dirty="0">
                <a:latin typeface="Cambria" panose="02040503050406030204" pitchFamily="18" charset="0"/>
                <a:ea typeface="Cambria" panose="02040503050406030204" pitchFamily="18" charset="0"/>
              </a:rPr>
              <a:t>Lab Safety Rules</a:t>
            </a:r>
            <a:endParaRPr lang="ar-IQ" sz="4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7625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مربع نص 10">
            <a:extLst>
              <a:ext uri="{FF2B5EF4-FFF2-40B4-BE49-F238E27FC236}">
                <a16:creationId xmlns:a16="http://schemas.microsoft.com/office/drawing/2014/main" id="{8010821B-E476-494F-95BA-6AD36FA2EE49}"/>
              </a:ext>
            </a:extLst>
          </p:cNvPr>
          <p:cNvSpPr txBox="1"/>
          <p:nvPr/>
        </p:nvSpPr>
        <p:spPr>
          <a:xfrm>
            <a:off x="270240" y="1542993"/>
            <a:ext cx="11651518" cy="954107"/>
          </a:xfrm>
          <a:prstGeom prst="rect">
            <a:avLst/>
          </a:prstGeom>
          <a:noFill/>
        </p:spPr>
        <p:txBody>
          <a:bodyPr wrap="square">
            <a:spAutoFit/>
          </a:bodyPr>
          <a:lstStyle/>
          <a:p>
            <a:r>
              <a:rPr lang="en-US" sz="2800" b="1" dirty="0">
                <a:latin typeface="Cambria" panose="02040503050406030204" pitchFamily="18" charset="0"/>
                <a:ea typeface="Cambria" panose="02040503050406030204" pitchFamily="18" charset="0"/>
              </a:rPr>
              <a:t>5. Do not eat food or drink water in the lab, and do not use lab glassware as food or water containers.</a:t>
            </a:r>
            <a:endParaRPr lang="ar-IQ" sz="2800" b="1" dirty="0">
              <a:latin typeface="Cambria" panose="02040503050406030204" pitchFamily="18" charset="0"/>
              <a:ea typeface="Cambria" panose="02040503050406030204" pitchFamily="18" charset="0"/>
            </a:endParaRPr>
          </a:p>
        </p:txBody>
      </p:sp>
      <p:pic>
        <p:nvPicPr>
          <p:cNvPr id="16" name="صورة 15">
            <a:extLst>
              <a:ext uri="{FF2B5EF4-FFF2-40B4-BE49-F238E27FC236}">
                <a16:creationId xmlns:a16="http://schemas.microsoft.com/office/drawing/2014/main" id="{A323E6DE-5083-40B7-BC6E-EEAFC63E82AA}"/>
              </a:ext>
            </a:extLst>
          </p:cNvPr>
          <p:cNvPicPr>
            <a:picLocks noChangeAspect="1"/>
          </p:cNvPicPr>
          <p:nvPr/>
        </p:nvPicPr>
        <p:blipFill rotWithShape="1">
          <a:blip r:embed="rId2"/>
          <a:srcRect l="7976" t="43458" r="5443" b="7259"/>
          <a:stretch/>
        </p:blipFill>
        <p:spPr>
          <a:xfrm>
            <a:off x="1475874" y="2600158"/>
            <a:ext cx="8871283" cy="3791145"/>
          </a:xfrm>
          <a:prstGeom prst="rect">
            <a:avLst/>
          </a:prstGeom>
        </p:spPr>
      </p:pic>
      <p:sp>
        <p:nvSpPr>
          <p:cNvPr id="6" name="مربع نص 9">
            <a:extLst>
              <a:ext uri="{FF2B5EF4-FFF2-40B4-BE49-F238E27FC236}">
                <a16:creationId xmlns:a16="http://schemas.microsoft.com/office/drawing/2014/main" id="{D0947BF3-6B77-43B9-BC95-908A57288970}"/>
              </a:ext>
            </a:extLst>
          </p:cNvPr>
          <p:cNvSpPr txBox="1"/>
          <p:nvPr/>
        </p:nvSpPr>
        <p:spPr>
          <a:xfrm>
            <a:off x="3810937" y="544307"/>
            <a:ext cx="4570125" cy="76944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dirty="0">
                <a:latin typeface="Cambria" panose="02040503050406030204" pitchFamily="18" charset="0"/>
                <a:ea typeface="Cambria" panose="02040503050406030204" pitchFamily="18" charset="0"/>
              </a:rPr>
              <a:t>Lab Safety Rules</a:t>
            </a:r>
            <a:endParaRPr lang="ar-IQ" sz="4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205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1A143A94-1DC2-457D-A48B-0B512D4221F3}"/>
              </a:ext>
            </a:extLst>
          </p:cNvPr>
          <p:cNvSpPr txBox="1"/>
          <p:nvPr/>
        </p:nvSpPr>
        <p:spPr>
          <a:xfrm>
            <a:off x="207145" y="1515028"/>
            <a:ext cx="11792350" cy="1384995"/>
          </a:xfrm>
          <a:prstGeom prst="rect">
            <a:avLst/>
          </a:prstGeom>
          <a:noFill/>
        </p:spPr>
        <p:txBody>
          <a:bodyPr wrap="square">
            <a:spAutoFit/>
          </a:bodyPr>
          <a:lstStyle/>
          <a:p>
            <a:r>
              <a:rPr lang="en-US" sz="2800" b="1" dirty="0">
                <a:latin typeface="Cambria" panose="02040503050406030204" pitchFamily="18" charset="0"/>
                <a:ea typeface="Cambria" panose="02040503050406030204" pitchFamily="18" charset="0"/>
              </a:rPr>
              <a:t>6</a:t>
            </a:r>
            <a:r>
              <a:rPr lang="en-US" sz="2800" dirty="0">
                <a:latin typeface="Cambria" panose="02040503050406030204" pitchFamily="18" charset="0"/>
                <a:ea typeface="Cambria" panose="02040503050406030204" pitchFamily="18" charset="0"/>
              </a:rPr>
              <a:t>- </a:t>
            </a:r>
            <a:r>
              <a:rPr lang="en-US" sz="2800" b="1" dirty="0">
                <a:latin typeface="Cambria" panose="02040503050406030204" pitchFamily="18" charset="0"/>
                <a:ea typeface="Cambria" panose="02040503050406030204" pitchFamily="18" charset="0"/>
              </a:rPr>
              <a:t>Protect your hands safely:</a:t>
            </a:r>
          </a:p>
          <a:p>
            <a:r>
              <a:rPr lang="en-US" sz="2800" dirty="0">
                <a:latin typeface="Cambria" panose="02040503050406030204" pitchFamily="18" charset="0"/>
                <a:ea typeface="Cambria" panose="02040503050406030204" pitchFamily="18" charset="0"/>
              </a:rPr>
              <a:t>      - wash hands after every lab.</a:t>
            </a:r>
          </a:p>
          <a:p>
            <a:r>
              <a:rPr lang="en-US" sz="2800" dirty="0">
                <a:latin typeface="Cambria" panose="02040503050406030204" pitchFamily="18" charset="0"/>
                <a:ea typeface="Cambria" panose="02040503050406030204" pitchFamily="18" charset="0"/>
              </a:rPr>
              <a:t>      - Handle glassware, sharp tools, and heated containers carefully</a:t>
            </a:r>
            <a:endParaRPr lang="ar-IQ" sz="2800" dirty="0">
              <a:latin typeface="Cambria" panose="02040503050406030204" pitchFamily="18" charset="0"/>
              <a:ea typeface="Cambria" panose="02040503050406030204" pitchFamily="18" charset="0"/>
            </a:endParaRPr>
          </a:p>
        </p:txBody>
      </p:sp>
      <p:pic>
        <p:nvPicPr>
          <p:cNvPr id="2" name="صورة 1">
            <a:extLst>
              <a:ext uri="{FF2B5EF4-FFF2-40B4-BE49-F238E27FC236}">
                <a16:creationId xmlns:a16="http://schemas.microsoft.com/office/drawing/2014/main" id="{1CA2BD04-9D80-47A1-B7FB-D9963F8991C0}"/>
              </a:ext>
            </a:extLst>
          </p:cNvPr>
          <p:cNvPicPr>
            <a:picLocks noChangeAspect="1"/>
          </p:cNvPicPr>
          <p:nvPr/>
        </p:nvPicPr>
        <p:blipFill>
          <a:blip r:embed="rId2"/>
          <a:stretch>
            <a:fillRect/>
          </a:stretch>
        </p:blipFill>
        <p:spPr>
          <a:xfrm>
            <a:off x="1558917" y="3000282"/>
            <a:ext cx="3620969" cy="3604876"/>
          </a:xfrm>
          <a:prstGeom prst="rect">
            <a:avLst/>
          </a:prstGeom>
        </p:spPr>
      </p:pic>
      <p:pic>
        <p:nvPicPr>
          <p:cNvPr id="4" name="صورة 3">
            <a:extLst>
              <a:ext uri="{FF2B5EF4-FFF2-40B4-BE49-F238E27FC236}">
                <a16:creationId xmlns:a16="http://schemas.microsoft.com/office/drawing/2014/main" id="{A7714D94-937B-454D-8633-48D104B43217}"/>
              </a:ext>
            </a:extLst>
          </p:cNvPr>
          <p:cNvPicPr>
            <a:picLocks noChangeAspect="1"/>
          </p:cNvPicPr>
          <p:nvPr/>
        </p:nvPicPr>
        <p:blipFill rotWithShape="1">
          <a:blip r:embed="rId3"/>
          <a:srcRect t="17396" b="22361"/>
          <a:stretch/>
        </p:blipFill>
        <p:spPr>
          <a:xfrm>
            <a:off x="5959263" y="3238261"/>
            <a:ext cx="5068187" cy="3128918"/>
          </a:xfrm>
          <a:prstGeom prst="rect">
            <a:avLst/>
          </a:prstGeom>
        </p:spPr>
      </p:pic>
      <p:sp>
        <p:nvSpPr>
          <p:cNvPr id="8" name="مربع نص 9">
            <a:extLst>
              <a:ext uri="{FF2B5EF4-FFF2-40B4-BE49-F238E27FC236}">
                <a16:creationId xmlns:a16="http://schemas.microsoft.com/office/drawing/2014/main" id="{D0947BF3-6B77-43B9-BC95-908A57288970}"/>
              </a:ext>
            </a:extLst>
          </p:cNvPr>
          <p:cNvSpPr txBox="1"/>
          <p:nvPr/>
        </p:nvSpPr>
        <p:spPr>
          <a:xfrm>
            <a:off x="3810937" y="407349"/>
            <a:ext cx="4570125" cy="76944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dirty="0">
                <a:latin typeface="Cambria" panose="02040503050406030204" pitchFamily="18" charset="0"/>
                <a:ea typeface="Cambria" panose="02040503050406030204" pitchFamily="18" charset="0"/>
              </a:rPr>
              <a:t>Lab Safety Rules</a:t>
            </a:r>
            <a:endParaRPr lang="ar-IQ" sz="4400" b="1" dirty="0">
              <a:latin typeface="Cambria" panose="02040503050406030204" pitchFamily="18" charset="0"/>
              <a:ea typeface="Cambria" panose="02040503050406030204" pitchFamily="18" charset="0"/>
            </a:endParaRPr>
          </a:p>
        </p:txBody>
      </p:sp>
      <p:pic>
        <p:nvPicPr>
          <p:cNvPr id="9" name="صورة 8">
            <a:extLst>
              <a:ext uri="{FF2B5EF4-FFF2-40B4-BE49-F238E27FC236}">
                <a16:creationId xmlns:a16="http://schemas.microsoft.com/office/drawing/2014/main" id="{10693472-DF30-4A4D-B457-BAA93E826D2D}"/>
              </a:ext>
            </a:extLst>
          </p:cNvPr>
          <p:cNvPicPr>
            <a:picLocks noChangeAspect="1"/>
          </p:cNvPicPr>
          <p:nvPr/>
        </p:nvPicPr>
        <p:blipFill>
          <a:blip r:embed="rId2"/>
          <a:stretch>
            <a:fillRect/>
          </a:stretch>
        </p:blipFill>
        <p:spPr>
          <a:xfrm>
            <a:off x="1558917" y="2900023"/>
            <a:ext cx="3620969" cy="3604876"/>
          </a:xfrm>
          <a:prstGeom prst="rect">
            <a:avLst/>
          </a:prstGeom>
        </p:spPr>
      </p:pic>
      <p:pic>
        <p:nvPicPr>
          <p:cNvPr id="10" name="صورة 9">
            <a:extLst>
              <a:ext uri="{FF2B5EF4-FFF2-40B4-BE49-F238E27FC236}">
                <a16:creationId xmlns:a16="http://schemas.microsoft.com/office/drawing/2014/main" id="{814896CD-0B40-4554-A670-E3F6AE78403B}"/>
              </a:ext>
            </a:extLst>
          </p:cNvPr>
          <p:cNvPicPr>
            <a:picLocks noChangeAspect="1"/>
          </p:cNvPicPr>
          <p:nvPr/>
        </p:nvPicPr>
        <p:blipFill rotWithShape="1">
          <a:blip r:embed="rId3"/>
          <a:srcRect t="17396" b="22361"/>
          <a:stretch/>
        </p:blipFill>
        <p:spPr>
          <a:xfrm>
            <a:off x="5959263" y="3138002"/>
            <a:ext cx="5068187" cy="3128918"/>
          </a:xfrm>
          <a:prstGeom prst="rect">
            <a:avLst/>
          </a:prstGeom>
        </p:spPr>
      </p:pic>
    </p:spTree>
    <p:extLst>
      <p:ext uri="{BB962C8B-B14F-4D97-AF65-F5344CB8AC3E}">
        <p14:creationId xmlns:p14="http://schemas.microsoft.com/office/powerpoint/2010/main" val="2523326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1A143A94-1DC2-457D-A48B-0B512D4221F3}"/>
              </a:ext>
            </a:extLst>
          </p:cNvPr>
          <p:cNvSpPr txBox="1"/>
          <p:nvPr/>
        </p:nvSpPr>
        <p:spPr>
          <a:xfrm>
            <a:off x="209113" y="1389197"/>
            <a:ext cx="11485581" cy="523220"/>
          </a:xfrm>
          <a:prstGeom prst="rect">
            <a:avLst/>
          </a:prstGeom>
          <a:noFill/>
        </p:spPr>
        <p:txBody>
          <a:bodyPr wrap="square">
            <a:spAutoFit/>
          </a:bodyPr>
          <a:lstStyle/>
          <a:p>
            <a:r>
              <a:rPr lang="en-US" sz="2800" dirty="0">
                <a:latin typeface="Cambria" panose="02040503050406030204" pitchFamily="18" charset="0"/>
                <a:ea typeface="Cambria" panose="02040503050406030204" pitchFamily="18" charset="0"/>
              </a:rPr>
              <a:t>7- Keep nonessential books and clothing far away from your work area.</a:t>
            </a:r>
            <a:endParaRPr lang="ar-IQ" sz="2800" dirty="0">
              <a:latin typeface="Cambria" panose="02040503050406030204" pitchFamily="18" charset="0"/>
              <a:ea typeface="Cambria" panose="02040503050406030204" pitchFamily="18" charset="0"/>
            </a:endParaRPr>
          </a:p>
        </p:txBody>
      </p:sp>
      <p:sp>
        <p:nvSpPr>
          <p:cNvPr id="10" name="مربع نص 9">
            <a:extLst>
              <a:ext uri="{FF2B5EF4-FFF2-40B4-BE49-F238E27FC236}">
                <a16:creationId xmlns:a16="http://schemas.microsoft.com/office/drawing/2014/main" id="{150152A6-BCA8-4E2E-AB09-954CC76EFC97}"/>
              </a:ext>
            </a:extLst>
          </p:cNvPr>
          <p:cNvSpPr txBox="1"/>
          <p:nvPr/>
        </p:nvSpPr>
        <p:spPr>
          <a:xfrm>
            <a:off x="373820" y="2246154"/>
            <a:ext cx="11485581" cy="954107"/>
          </a:xfrm>
          <a:prstGeom prst="rect">
            <a:avLst/>
          </a:prstGeom>
          <a:noFill/>
        </p:spPr>
        <p:txBody>
          <a:bodyPr wrap="square">
            <a:spAutoFit/>
          </a:bodyPr>
          <a:lstStyle/>
          <a:p>
            <a:r>
              <a:rPr lang="en-US" sz="2800" dirty="0">
                <a:latin typeface="Cambria" panose="02040503050406030204" pitchFamily="18" charset="0"/>
                <a:ea typeface="Cambria" panose="02040503050406030204" pitchFamily="18" charset="0"/>
              </a:rPr>
              <a:t>8- Wipe the bench tops down with disinfectant both before you begin your work and after you have completed your work.</a:t>
            </a:r>
            <a:endParaRPr lang="ar-IQ" sz="2800" dirty="0">
              <a:latin typeface="Cambria" panose="02040503050406030204" pitchFamily="18" charset="0"/>
              <a:ea typeface="Cambria" panose="02040503050406030204" pitchFamily="18" charset="0"/>
            </a:endParaRPr>
          </a:p>
        </p:txBody>
      </p:sp>
      <p:pic>
        <p:nvPicPr>
          <p:cNvPr id="18" name="صورة 17">
            <a:extLst>
              <a:ext uri="{FF2B5EF4-FFF2-40B4-BE49-F238E27FC236}">
                <a16:creationId xmlns:a16="http://schemas.microsoft.com/office/drawing/2014/main" id="{7AD2F24D-2F33-425D-9F97-49F8D5C12112}"/>
              </a:ext>
            </a:extLst>
          </p:cNvPr>
          <p:cNvPicPr>
            <a:picLocks noChangeAspect="1"/>
          </p:cNvPicPr>
          <p:nvPr/>
        </p:nvPicPr>
        <p:blipFill>
          <a:blip r:embed="rId2"/>
          <a:stretch>
            <a:fillRect/>
          </a:stretch>
        </p:blipFill>
        <p:spPr>
          <a:xfrm>
            <a:off x="6630414" y="3438346"/>
            <a:ext cx="4154905" cy="3061508"/>
          </a:xfrm>
          <a:prstGeom prst="rect">
            <a:avLst/>
          </a:prstGeom>
          <a:ln>
            <a:noFill/>
          </a:ln>
          <a:effectLst>
            <a:softEdge rad="112500"/>
          </a:effectLst>
        </p:spPr>
      </p:pic>
      <p:sp>
        <p:nvSpPr>
          <p:cNvPr id="8" name="مربع نص 9">
            <a:extLst>
              <a:ext uri="{FF2B5EF4-FFF2-40B4-BE49-F238E27FC236}">
                <a16:creationId xmlns:a16="http://schemas.microsoft.com/office/drawing/2014/main" id="{D0947BF3-6B77-43B9-BC95-908A57288970}"/>
              </a:ext>
            </a:extLst>
          </p:cNvPr>
          <p:cNvSpPr txBox="1"/>
          <p:nvPr/>
        </p:nvSpPr>
        <p:spPr>
          <a:xfrm>
            <a:off x="3436090" y="358146"/>
            <a:ext cx="4570125" cy="76944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dirty="0">
                <a:latin typeface="Cambria" panose="02040503050406030204" pitchFamily="18" charset="0"/>
                <a:ea typeface="Cambria" panose="02040503050406030204" pitchFamily="18" charset="0"/>
              </a:rPr>
              <a:t>Lab Safety Rules</a:t>
            </a:r>
            <a:endParaRPr lang="ar-IQ" sz="4400" b="1" dirty="0">
              <a:latin typeface="Cambria" panose="02040503050406030204" pitchFamily="18" charset="0"/>
              <a:ea typeface="Cambria" panose="02040503050406030204" pitchFamily="18" charset="0"/>
            </a:endParaRPr>
          </a:p>
        </p:txBody>
      </p:sp>
      <p:pic>
        <p:nvPicPr>
          <p:cNvPr id="9" name="صورة 8">
            <a:extLst>
              <a:ext uri="{FF2B5EF4-FFF2-40B4-BE49-F238E27FC236}">
                <a16:creationId xmlns:a16="http://schemas.microsoft.com/office/drawing/2014/main" id="{771E23AF-12E4-4BAE-BFA0-2D3A8272AE91}"/>
              </a:ext>
            </a:extLst>
          </p:cNvPr>
          <p:cNvPicPr>
            <a:picLocks noChangeAspect="1"/>
          </p:cNvPicPr>
          <p:nvPr/>
        </p:nvPicPr>
        <p:blipFill>
          <a:blip r:embed="rId3"/>
          <a:stretch>
            <a:fillRect/>
          </a:stretch>
        </p:blipFill>
        <p:spPr>
          <a:xfrm>
            <a:off x="1406681" y="3428999"/>
            <a:ext cx="4560982" cy="3103525"/>
          </a:xfrm>
          <a:prstGeom prst="rect">
            <a:avLst/>
          </a:prstGeom>
          <a:ln>
            <a:noFill/>
          </a:ln>
          <a:effectLst>
            <a:softEdge rad="112500"/>
          </a:effectLst>
        </p:spPr>
      </p:pic>
    </p:spTree>
    <p:extLst>
      <p:ext uri="{BB962C8B-B14F-4D97-AF65-F5344CB8AC3E}">
        <p14:creationId xmlns:p14="http://schemas.microsoft.com/office/powerpoint/2010/main" val="1659462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82CC4D05-EAE6-4A0D-8EFD-9A2AECC96658}"/>
              </a:ext>
            </a:extLst>
          </p:cNvPr>
          <p:cNvSpPr txBox="1"/>
          <p:nvPr/>
        </p:nvSpPr>
        <p:spPr>
          <a:xfrm>
            <a:off x="1240225" y="291039"/>
            <a:ext cx="8962554" cy="707886"/>
          </a:xfrm>
          <a:prstGeom prst="rect">
            <a:avLst/>
          </a:prstGeom>
          <a:noFill/>
        </p:spPr>
        <p:txBody>
          <a:bodyPr wrap="square">
            <a:spAutoFit/>
          </a:bodyPr>
          <a:lstStyle/>
          <a:p>
            <a:r>
              <a:rPr lang="en-US" sz="4000" b="1" dirty="0">
                <a:latin typeface="Cambria" panose="02040503050406030204" pitchFamily="18" charset="0"/>
                <a:ea typeface="Cambria" panose="02040503050406030204" pitchFamily="18" charset="0"/>
              </a:rPr>
              <a:t>Transport of Infectious </a:t>
            </a:r>
            <a:r>
              <a:rPr lang="en-US" sz="3600" b="1" dirty="0">
                <a:latin typeface="Cambria" panose="02040503050406030204" pitchFamily="18" charset="0"/>
                <a:ea typeface="Cambria" panose="02040503050406030204" pitchFamily="18" charset="0"/>
              </a:rPr>
              <a:t>Material</a:t>
            </a:r>
            <a:endParaRPr lang="ar-IQ" sz="40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CAF6490-D2E7-40C0-A970-703F36BDBCC6}"/>
              </a:ext>
            </a:extLst>
          </p:cNvPr>
          <p:cNvSpPr txBox="1"/>
          <p:nvPr/>
        </p:nvSpPr>
        <p:spPr>
          <a:xfrm>
            <a:off x="885118" y="1149593"/>
            <a:ext cx="10709119" cy="4539191"/>
          </a:xfrm>
          <a:prstGeom prst="rect">
            <a:avLst/>
          </a:prstGeom>
          <a:noFill/>
        </p:spPr>
        <p:txBody>
          <a:bodyPr wrap="square">
            <a:spAutoFit/>
          </a:bodyPr>
          <a:lstStyle/>
          <a:p>
            <a:pPr marL="342891" indent="-342891">
              <a:lnSpc>
                <a:spcPct val="150000"/>
              </a:lnSpc>
              <a:buFont typeface="Wingdings" panose="05000000000000000000" pitchFamily="2" charset="2"/>
              <a:buChar char="Ø"/>
            </a:pPr>
            <a:r>
              <a:rPr lang="en-US" sz="2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Great care must be taken when preparing and packing diagnostic specimens for transport to ensure that there is no breakage of containers or leakage of contents that could put at risk postal workers, couriers, or staff at the receiving laboratory. </a:t>
            </a:r>
          </a:p>
          <a:p>
            <a:pPr marL="342891" indent="-342891">
              <a:lnSpc>
                <a:spcPct val="150000"/>
              </a:lnSpc>
              <a:buFont typeface="Wingdings" panose="05000000000000000000" pitchFamily="2" charset="2"/>
              <a:buChar char="Ø"/>
            </a:pPr>
            <a:endParaRPr lang="en-US" sz="2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marL="342891" indent="-342891">
              <a:lnSpc>
                <a:spcPct val="150000"/>
              </a:lnSpc>
              <a:buFont typeface="Wingdings" panose="05000000000000000000" pitchFamily="2" charset="2"/>
              <a:buChar char="Ø"/>
            </a:pPr>
            <a:r>
              <a:rPr lang="en-US" sz="2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applicable local, national and international regulations for the transportation of dangerous goods </a:t>
            </a:r>
          </a:p>
        </p:txBody>
      </p:sp>
    </p:spTree>
    <p:extLst>
      <p:ext uri="{BB962C8B-B14F-4D97-AF65-F5344CB8AC3E}">
        <p14:creationId xmlns:p14="http://schemas.microsoft.com/office/powerpoint/2010/main" val="411703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82CC4D05-EAE6-4A0D-8EFD-9A2AECC96658}"/>
              </a:ext>
            </a:extLst>
          </p:cNvPr>
          <p:cNvSpPr txBox="1"/>
          <p:nvPr/>
        </p:nvSpPr>
        <p:spPr>
          <a:xfrm>
            <a:off x="3810937" y="255403"/>
            <a:ext cx="4570125" cy="646331"/>
          </a:xfrm>
          <a:prstGeom prst="rect">
            <a:avLst/>
          </a:prstGeom>
          <a:noFill/>
        </p:spPr>
        <p:txBody>
          <a:bodyPr wrap="square">
            <a:spAutoFit/>
          </a:bodyPr>
          <a:lstStyle/>
          <a:p>
            <a:r>
              <a:rPr lang="en-US" sz="3600" b="1" dirty="0">
                <a:latin typeface="Cambria" panose="02040503050406030204" pitchFamily="18" charset="0"/>
                <a:ea typeface="Cambria" panose="02040503050406030204" pitchFamily="18" charset="0"/>
              </a:rPr>
              <a:t>Storage of Pathogens</a:t>
            </a:r>
            <a:endParaRPr lang="ar-IQ"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52940B6-2FCE-4A7E-A664-BA7F803FD8DD}"/>
              </a:ext>
            </a:extLst>
          </p:cNvPr>
          <p:cNvSpPr txBox="1"/>
          <p:nvPr/>
        </p:nvSpPr>
        <p:spPr>
          <a:xfrm>
            <a:off x="958788" y="1082116"/>
            <a:ext cx="10404629" cy="3903954"/>
          </a:xfrm>
          <a:prstGeom prst="rect">
            <a:avLst/>
          </a:prstGeom>
          <a:noFill/>
        </p:spPr>
        <p:txBody>
          <a:bodyPr wrap="square">
            <a:spAutoFit/>
          </a:bodyPr>
          <a:lstStyle/>
          <a:p>
            <a:pPr marL="342891" indent="-342891">
              <a:lnSpc>
                <a:spcPct val="150000"/>
              </a:lnSpc>
              <a:buFont typeface="Wingdings" panose="05000000000000000000" pitchFamily="2" charset="2"/>
              <a:buChar char="Ø"/>
            </a:pPr>
            <a:r>
              <a:rPr lang="en-US" sz="2400" b="1" dirty="0">
                <a:latin typeface="Times New Roman" panose="02020603050405020304" pitchFamily="18" charset="0"/>
                <a:ea typeface="Cambria" panose="02040503050406030204" pitchFamily="18" charset="0"/>
                <a:cs typeface="Times New Roman" panose="02020603050405020304" pitchFamily="18" charset="0"/>
              </a:rPr>
              <a:t> The storage of live pathogens requires appropriate containment and security to avoid risks due to breakage or unauthorized use of material.</a:t>
            </a:r>
          </a:p>
          <a:p>
            <a:pPr marL="342891" indent="-342891">
              <a:lnSpc>
                <a:spcPct val="150000"/>
              </a:lnSpc>
              <a:buFont typeface="Wingdings" panose="05000000000000000000" pitchFamily="2" charset="2"/>
              <a:buChar char="Ø"/>
            </a:pPr>
            <a:r>
              <a:rPr lang="en-US" sz="2400" b="1" dirty="0">
                <a:latin typeface="Times New Roman" panose="02020603050405020304" pitchFamily="18" charset="0"/>
                <a:ea typeface="Cambria" panose="02040503050406030204" pitchFamily="18" charset="0"/>
                <a:cs typeface="Times New Roman" panose="02020603050405020304" pitchFamily="18" charset="0"/>
              </a:rPr>
              <a:t>Storage facilities should be appropriately labeled to indicate the nature of the pathogens (e.g., their group) and the person(s) responsible for them. </a:t>
            </a:r>
          </a:p>
          <a:p>
            <a:pPr>
              <a:lnSpc>
                <a:spcPct val="150000"/>
              </a:lnSpc>
            </a:pPr>
            <a:endParaRPr lang="en-US" sz="2400" b="1" dirty="0">
              <a:latin typeface="Times New Roman" panose="02020603050405020304" pitchFamily="18" charset="0"/>
              <a:ea typeface="Cambria" panose="02040503050406030204" pitchFamily="18" charset="0"/>
              <a:cs typeface="Times New Roman" panose="02020603050405020304" pitchFamily="18" charset="0"/>
            </a:endParaRPr>
          </a:p>
          <a:p>
            <a:pPr marL="342891" indent="-342891">
              <a:lnSpc>
                <a:spcPct val="150000"/>
              </a:lnSpc>
              <a:buFont typeface="Wingdings" panose="05000000000000000000" pitchFamily="2" charset="2"/>
              <a:buChar char="Ø"/>
            </a:pPr>
            <a:r>
              <a:rPr lang="en-US" sz="2400" b="1" dirty="0">
                <a:latin typeface="Times New Roman" panose="02020603050405020304" pitchFamily="18" charset="0"/>
                <a:ea typeface="Cambria" panose="02040503050406030204" pitchFamily="18" charset="0"/>
                <a:cs typeface="Times New Roman" panose="02020603050405020304" pitchFamily="18" charset="0"/>
              </a:rPr>
              <a:t> Special care must be taken when opening glass vials of freeze-dried pathogens.</a:t>
            </a:r>
          </a:p>
        </p:txBody>
      </p:sp>
    </p:spTree>
    <p:extLst>
      <p:ext uri="{BB962C8B-B14F-4D97-AF65-F5344CB8AC3E}">
        <p14:creationId xmlns:p14="http://schemas.microsoft.com/office/powerpoint/2010/main" val="52071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10218</TotalTime>
  <Words>877</Words>
  <Application>Microsoft Office PowerPoint</Application>
  <PresentationFormat>Widescreen</PresentationFormat>
  <Paragraphs>76</Paragraphs>
  <Slides>19</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NARUTO</dc:creator>
  <cp:lastModifiedBy>NARUTO</cp:lastModifiedBy>
  <cp:revision>41</cp:revision>
  <dcterms:created xsi:type="dcterms:W3CDTF">2020-12-07T17:05:10Z</dcterms:created>
  <dcterms:modified xsi:type="dcterms:W3CDTF">2024-09-26T09:02:33Z</dcterms:modified>
</cp:coreProperties>
</file>